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embeddedFontLst>
    <p:embeddedFont>
      <p:font typeface="Raleway"/>
      <p:regular r:id="rId61"/>
      <p:bold r:id="rId62"/>
      <p:italic r:id="rId63"/>
      <p:boldItalic r:id="rId64"/>
    </p:embeddedFont>
    <p:embeddedFont>
      <p:font typeface="Playfair Display"/>
      <p:regular r:id="rId65"/>
      <p:bold r:id="rId66"/>
      <p:italic r:id="rId67"/>
      <p:boldItalic r:id="rId68"/>
    </p:embeddedFont>
    <p:embeddedFont>
      <p:font typeface="Montserrat"/>
      <p:regular r:id="rId69"/>
      <p:bold r:id="rId70"/>
      <p:italic r:id="rId71"/>
      <p:boldItalic r:id="rId72"/>
    </p:embeddedFont>
    <p:embeddedFont>
      <p:font typeface="Permanent Marker"/>
      <p:regular r:id="rId73"/>
    </p:embeddedFont>
    <p:embeddedFont>
      <p:font typeface="Pacifico"/>
      <p:regular r:id="rId74"/>
    </p:embeddedFont>
    <p:embeddedFont>
      <p:font typeface="Candara"/>
      <p:regular r:id="rId75"/>
      <p:bold r:id="rId76"/>
      <p:italic r:id="rId77"/>
      <p:boldItalic r:id="rId78"/>
    </p:embeddedFont>
    <p:embeddedFont>
      <p:font typeface="Oswald"/>
      <p:regular r:id="rId79"/>
      <p:bold r:id="rId80"/>
    </p:embeddedFont>
    <p:embeddedFont>
      <p:font typeface="Luckiest Guy"/>
      <p:regular r:id="rId81"/>
    </p:embeddedFont>
    <p:embeddedFont>
      <p:font typeface="Merriweather"/>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589E98-206C-492C-8C32-308F3D7C523A}">
  <a:tblStyle styleId="{44589E98-206C-492C-8C32-308F3D7C52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Merriweather-italic.fntdata"/><Relationship Id="rId83" Type="http://schemas.openxmlformats.org/officeDocument/2006/relationships/font" Target="fonts/Merriweather-bold.fntdata"/><Relationship Id="rId42" Type="http://schemas.openxmlformats.org/officeDocument/2006/relationships/slide" Target="slides/slide36.xml"/><Relationship Id="rId41" Type="http://schemas.openxmlformats.org/officeDocument/2006/relationships/slide" Target="slides/slide35.xml"/><Relationship Id="rId85" Type="http://schemas.openxmlformats.org/officeDocument/2006/relationships/font" Target="fonts/Merriweather-bold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Oswald-bold.fntdata"/><Relationship Id="rId82" Type="http://schemas.openxmlformats.org/officeDocument/2006/relationships/font" Target="fonts/Merriweather-regular.fntdata"/><Relationship Id="rId81" Type="http://schemas.openxmlformats.org/officeDocument/2006/relationships/font" Target="fonts/LuckiestGu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ermanentMarker-regular.fntdata"/><Relationship Id="rId72" Type="http://schemas.openxmlformats.org/officeDocument/2006/relationships/font" Target="fonts/Montserrat-boldItalic.fntdata"/><Relationship Id="rId31" Type="http://schemas.openxmlformats.org/officeDocument/2006/relationships/slide" Target="slides/slide25.xml"/><Relationship Id="rId75" Type="http://schemas.openxmlformats.org/officeDocument/2006/relationships/font" Target="fonts/Candara-regular.fntdata"/><Relationship Id="rId30" Type="http://schemas.openxmlformats.org/officeDocument/2006/relationships/slide" Target="slides/slide24.xml"/><Relationship Id="rId74" Type="http://schemas.openxmlformats.org/officeDocument/2006/relationships/font" Target="fonts/Pacifico-regular.fntdata"/><Relationship Id="rId33" Type="http://schemas.openxmlformats.org/officeDocument/2006/relationships/slide" Target="slides/slide27.xml"/><Relationship Id="rId77" Type="http://schemas.openxmlformats.org/officeDocument/2006/relationships/font" Target="fonts/Candara-italic.fntdata"/><Relationship Id="rId32" Type="http://schemas.openxmlformats.org/officeDocument/2006/relationships/slide" Target="slides/slide26.xml"/><Relationship Id="rId76" Type="http://schemas.openxmlformats.org/officeDocument/2006/relationships/font" Target="fonts/Candara-bold.fntdata"/><Relationship Id="rId35" Type="http://schemas.openxmlformats.org/officeDocument/2006/relationships/slide" Target="slides/slide29.xml"/><Relationship Id="rId79" Type="http://schemas.openxmlformats.org/officeDocument/2006/relationships/font" Target="fonts/Oswald-regular.fntdata"/><Relationship Id="rId34" Type="http://schemas.openxmlformats.org/officeDocument/2006/relationships/slide" Target="slides/slide28.xml"/><Relationship Id="rId78" Type="http://schemas.openxmlformats.org/officeDocument/2006/relationships/font" Target="fonts/Candara-boldItalic.fntdata"/><Relationship Id="rId71" Type="http://schemas.openxmlformats.org/officeDocument/2006/relationships/font" Target="fonts/Montserrat-italic.fntdata"/><Relationship Id="rId70" Type="http://schemas.openxmlformats.org/officeDocument/2006/relationships/font" Target="fonts/Montserra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aleway-bold.fntdata"/><Relationship Id="rId61" Type="http://schemas.openxmlformats.org/officeDocument/2006/relationships/font" Target="fonts/Raleway-regular.fntdata"/><Relationship Id="rId20" Type="http://schemas.openxmlformats.org/officeDocument/2006/relationships/slide" Target="slides/slide14.xml"/><Relationship Id="rId64" Type="http://schemas.openxmlformats.org/officeDocument/2006/relationships/font" Target="fonts/Raleway-boldItalic.fntdata"/><Relationship Id="rId63" Type="http://schemas.openxmlformats.org/officeDocument/2006/relationships/font" Target="fonts/Raleway-italic.fntdata"/><Relationship Id="rId22" Type="http://schemas.openxmlformats.org/officeDocument/2006/relationships/slide" Target="slides/slide16.xml"/><Relationship Id="rId66" Type="http://schemas.openxmlformats.org/officeDocument/2006/relationships/font" Target="fonts/PlayfairDisplay-bold.fntdata"/><Relationship Id="rId21" Type="http://schemas.openxmlformats.org/officeDocument/2006/relationships/slide" Target="slides/slide15.xml"/><Relationship Id="rId65" Type="http://schemas.openxmlformats.org/officeDocument/2006/relationships/font" Target="fonts/PlayfairDisplay-regular.fntdata"/><Relationship Id="rId24" Type="http://schemas.openxmlformats.org/officeDocument/2006/relationships/slide" Target="slides/slide18.xml"/><Relationship Id="rId68" Type="http://schemas.openxmlformats.org/officeDocument/2006/relationships/font" Target="fonts/PlayfairDisplay-boldItalic.fntdata"/><Relationship Id="rId23" Type="http://schemas.openxmlformats.org/officeDocument/2006/relationships/slide" Target="slides/slide17.xml"/><Relationship Id="rId67" Type="http://schemas.openxmlformats.org/officeDocument/2006/relationships/font" Target="fonts/PlayfairDisplay-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1add8334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1add8334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1add8334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1add8334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1add8334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1add8334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1add8334d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1add8334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1add8334d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1add8334d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1add8334d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1add8334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2eb45c4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2eb45c4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1add8334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1add8334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1add8334d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1add8334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1add8334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1add8334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2eb45c4a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2eb45c4a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1add8334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1add8334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1add8334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1add8334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2eb45c4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2eb45c4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2fd062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2fd062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1add8334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1add8334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1add8334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91add8334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2f2231d8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2f2231d8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1add8334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91add8334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2f2231d8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92f2231d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2f2231d8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2f2231d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2f2231d8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2f2231d8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50f2374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50f2374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2fe340f6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92fe340f6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2fe340f6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92fe340f6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2fe340f6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2fe340f6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2fd06238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2fd0623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2f2231d85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2f2231d85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RTI:  Response to Intervention/Multi-Tiered Systems of Support.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2f2231d8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2f2231d8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1add8334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1add8334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91add8334d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91add8334d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91add8334d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91add8334d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1add8334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1add8334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91add8334d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91add8334d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91add8334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91add8334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91add8334d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91add8334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1add8334d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1add8334d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91add8334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91add8334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1add8334d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1add8334d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1add8334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1add8334d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1add8334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91add8334d_0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91add8334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91add8334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92fd06238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92fd06238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2fe340f6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2fe340f6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92f2231d8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92f2231d8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92fe340f6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92fe340f6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92fe340f6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92fe340f6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91add8334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91add8334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2f2231d8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2f2231d8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1add8334d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1add8334d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1add8334d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1add8334d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2fe340f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2fe340f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2eb45c4a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2eb45c4a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hyperlink" Target="https://drive.google.com/file/d/1qWiiZl5lfPG97N1UgYbzaOjn31j4iseB/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cs.google.com/document/d/1k28AhKPRfVqEjWGAZdWMkoXUUgtp4nmrefAcWvT4nnM/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rive.google.com/file/d/1_gR2jFsMNO5pt6LbVezGuwLHkLk2lnz6/view?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slidesmania.com/free-edu-digital-planner-made-with-google-slides-with-hyperlinks/"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drive.google.com/file/d/1NPj6Idy4WvbkBku_wK8lObn-flIvcvuo/view?usp=sharing" TargetMode="Externa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rive.google.com/file/d/125kXoHUt_Bgmure3dNTJB3hGxxbnQrMw/view?usp=sharing" TargetMode="External"/><Relationship Id="rId4" Type="http://schemas.openxmlformats.org/officeDocument/2006/relationships/image" Target="../media/image21.jpg"/><Relationship Id="rId5"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6.jpg"/><Relationship Id="rId4"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docs.google.com/document/d/1k6V1JS1f1dysUzWbEtEvhDBDWM0FZtG1sNno4Vw-6_I/edit?usp=shar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ocs.google.com/document/d/1NzJxj6B-win3FU_qLCysbHAStojwbfuXKUEQ1rtgXNY/edit?usp=sharing" TargetMode="External"/><Relationship Id="rId4" Type="http://schemas.openxmlformats.org/officeDocument/2006/relationships/image" Target="../media/image23.png"/><Relationship Id="rId5" Type="http://schemas.openxmlformats.org/officeDocument/2006/relationships/image" Target="../media/image1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dcboces.org/node/1729" TargetMode="External"/><Relationship Id="rId4" Type="http://schemas.openxmlformats.org/officeDocument/2006/relationships/image" Target="../media/image29.png"/><Relationship Id="rId5" Type="http://schemas.openxmlformats.org/officeDocument/2006/relationships/hyperlink" Target="https://docs.google.com/document/d/17B1oWfbdvghr7VmgPA6xhX2-UsVLW17ebBAcqdbv7fQ/edit?usp=shar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voice.google.com/about" TargetMode="Externa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docs.google.com/presentation/d/1tAd9LqcQbuiQC3kK0cJfJFj5_QzsAGnvAx8ZmbFaz1I/edit?usp=sharing" TargetMode="External"/><Relationship Id="rId4" Type="http://schemas.openxmlformats.org/officeDocument/2006/relationships/hyperlink" Target="https://www.edsurge.com/news/2020-06-22-what-does-good-classroom-design-look-like-in-the-age-of-social-distancing" TargetMode="External"/><Relationship Id="rId5" Type="http://schemas.openxmlformats.org/officeDocument/2006/relationships/hyperlink" Target="https://mdek12.org/sites/default/files/social_distancing_strategies_in_the_classroom_7-13-2020_002.pdf" TargetMode="External"/><Relationship Id="rId6" Type="http://schemas.openxmlformats.org/officeDocument/2006/relationships/hyperlink" Target="https://catlintucker.com/2020/06/station-rotation-in-an-era-of-social-distancing/" TargetMode="External"/><Relationship Id="rId7"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2.png"/><Relationship Id="rId4" Type="http://schemas.openxmlformats.org/officeDocument/2006/relationships/hyperlink" Target="https://docs.google.com/document/d/1CxBd0gct0DoOrF-uWUm8p0fBJHBSl4jAfLIRdhty1HI/edit?usp=shari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drive.google.com/file/d/1B2xsQpNvczosPv50_VO-QXOdM0AAW7GE/view?usp=sharing" TargetMode="Externa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file/d/1kktS4G1RHFHlPgqcanXUxpRGswUk4DTz/view?usp=sharin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file/d/1kktS4G1RHFHlPgqcanXUxpRGswUk4DTz/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docs.google.com/document/d/1_D636RTCpwITSEEohj3epWGaxY2tB0jJjzDH9J155Hs/edit?usp=sharing"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400"/>
          </a:p>
          <a:p>
            <a:pPr indent="0" lvl="0" marL="0" rtl="0" algn="ctr">
              <a:spcBef>
                <a:spcPts val="0"/>
              </a:spcBef>
              <a:spcAft>
                <a:spcPts val="0"/>
              </a:spcAft>
              <a:buNone/>
            </a:pPr>
            <a:r>
              <a:rPr lang="en" sz="4700">
                <a:solidFill>
                  <a:schemeClr val="accent5"/>
                </a:solidFill>
                <a:latin typeface="Permanent Marker"/>
                <a:ea typeface="Permanent Marker"/>
                <a:cs typeface="Permanent Marker"/>
                <a:sym typeface="Permanent Marker"/>
              </a:rPr>
              <a:t>Instructional Expectations </a:t>
            </a:r>
            <a:endParaRPr sz="4700">
              <a:solidFill>
                <a:schemeClr val="accent5"/>
              </a:solidFill>
              <a:latin typeface="Permanent Marker"/>
              <a:ea typeface="Permanent Marker"/>
              <a:cs typeface="Permanent Marker"/>
              <a:sym typeface="Permanent Marke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a:t>2020/21 School Year</a:t>
            </a:r>
            <a:endParaRPr sz="2900"/>
          </a:p>
        </p:txBody>
      </p:sp>
      <p:pic>
        <p:nvPicPr>
          <p:cNvPr id="60" name="Google Shape;60;p13"/>
          <p:cNvPicPr preferRelativeResize="0"/>
          <p:nvPr/>
        </p:nvPicPr>
        <p:blipFill>
          <a:blip r:embed="rId3">
            <a:alphaModFix/>
          </a:blip>
          <a:stretch>
            <a:fillRect/>
          </a:stretch>
        </p:blipFill>
        <p:spPr>
          <a:xfrm>
            <a:off x="1454975" y="1265350"/>
            <a:ext cx="571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Hybrid Teaching Model</a:t>
            </a:r>
            <a:endParaRPr/>
          </a:p>
        </p:txBody>
      </p:sp>
      <p:sp>
        <p:nvSpPr>
          <p:cNvPr id="126" name="Google Shape;126;p22"/>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Hybrid Learning? </a:t>
            </a:r>
            <a:endParaRPr b="1"/>
          </a:p>
          <a:p>
            <a:pPr indent="0" lvl="0" marL="0" rtl="0" algn="l">
              <a:spcBef>
                <a:spcPts val="1600"/>
              </a:spcBef>
              <a:spcAft>
                <a:spcPts val="0"/>
              </a:spcAft>
              <a:buNone/>
            </a:pPr>
            <a:r>
              <a:rPr lang="en"/>
              <a:t>Although hybrid schools have been around for more than a decade, the concept is still relatively new and unknown to most. </a:t>
            </a:r>
            <a:endParaRPr/>
          </a:p>
          <a:p>
            <a:pPr indent="0" lvl="0" marL="0" rtl="0" algn="l">
              <a:spcBef>
                <a:spcPts val="1600"/>
              </a:spcBef>
              <a:spcAft>
                <a:spcPts val="1600"/>
              </a:spcAft>
              <a:buNone/>
            </a:pPr>
            <a:r>
              <a:rPr lang="en"/>
              <a:t>Essentially, a hybrid school combines traditional in-person, brick-and-mortar education with online learning. The “hybrid” component refers to a physical environment that blends in-person and remote (at-home) learning. Every hybrid school approaches this combination differently. The amount of time students are spending in the building vs learning at home/online will vary from school to school, as will the nature and pacing of online resources.</a:t>
            </a:r>
            <a:endParaRPr/>
          </a:p>
        </p:txBody>
      </p:sp>
      <p:pic>
        <p:nvPicPr>
          <p:cNvPr id="127" name="Google Shape;127;p22"/>
          <p:cNvPicPr preferRelativeResize="0"/>
          <p:nvPr/>
        </p:nvPicPr>
        <p:blipFill rotWithShape="1">
          <a:blip r:embed="rId3">
            <a:alphaModFix/>
          </a:blip>
          <a:srcRect b="23895" l="-1439" r="1440" t="29010"/>
          <a:stretch/>
        </p:blipFill>
        <p:spPr>
          <a:xfrm>
            <a:off x="5232625" y="0"/>
            <a:ext cx="3599675" cy="1835077"/>
          </a:xfrm>
          <a:prstGeom prst="rect">
            <a:avLst/>
          </a:prstGeom>
          <a:noFill/>
          <a:ln>
            <a:noFill/>
          </a:ln>
        </p:spPr>
      </p:pic>
      <p:sp>
        <p:nvSpPr>
          <p:cNvPr id="128" name="Google Shape;128;p22"/>
          <p:cNvSpPr txBox="1"/>
          <p:nvPr/>
        </p:nvSpPr>
        <p:spPr>
          <a:xfrm>
            <a:off x="405900" y="4314875"/>
            <a:ext cx="83322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000FF"/>
                </a:solidFill>
                <a:latin typeface="Luckiest Guy"/>
                <a:ea typeface="Luckiest Guy"/>
                <a:cs typeface="Luckiest Guy"/>
                <a:sym typeface="Luckiest Guy"/>
              </a:rPr>
              <a:t>The Hybrid Teacher Survival Guide </a:t>
            </a:r>
            <a:endParaRPr sz="2000">
              <a:solidFill>
                <a:srgbClr val="0000FF"/>
              </a:solidFill>
              <a:latin typeface="Luckiest Guy"/>
              <a:ea typeface="Luckiest Guy"/>
              <a:cs typeface="Luckiest Guy"/>
              <a:sym typeface="Luckiest Guy"/>
            </a:endParaRPr>
          </a:p>
          <a:p>
            <a:pPr indent="0" lvl="0" marL="0" rtl="0" algn="ctr">
              <a:spcBef>
                <a:spcPts val="0"/>
              </a:spcBef>
              <a:spcAft>
                <a:spcPts val="0"/>
              </a:spcAft>
              <a:buNone/>
            </a:pPr>
            <a:r>
              <a:rPr lang="en" u="sng">
                <a:latin typeface="Luckiest Guy"/>
                <a:ea typeface="Luckiest Guy"/>
                <a:cs typeface="Luckiest Guy"/>
                <a:sym typeface="Luckiest Guy"/>
                <a:hlinkClick r:id="rId4"/>
              </a:rPr>
              <a:t>https://drive.google.com/file/d/1qWiiZl5lfPG97N1UgYbzaOjn31j4iseB/view?usp=sharing</a:t>
            </a:r>
            <a:endParaRPr>
              <a:latin typeface="Luckiest Guy"/>
              <a:ea typeface="Luckiest Guy"/>
              <a:cs typeface="Luckiest Guy"/>
              <a:sym typeface="Luckiest Guy"/>
            </a:endParaRPr>
          </a:p>
          <a:p>
            <a:pPr indent="0" lvl="0" marL="0" rtl="0" algn="ctr">
              <a:spcBef>
                <a:spcPts val="0"/>
              </a:spcBef>
              <a:spcAft>
                <a:spcPts val="0"/>
              </a:spcAft>
              <a:buNone/>
            </a:pPr>
            <a:r>
              <a:t/>
            </a:r>
            <a:endParaRPr sz="1600">
              <a:latin typeface="Luckiest Guy"/>
              <a:ea typeface="Luckiest Guy"/>
              <a:cs typeface="Luckiest Guy"/>
              <a:sym typeface="Luckiest Gu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235500" y="150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 for Hybrid Teaching</a:t>
            </a:r>
            <a:endParaRPr/>
          </a:p>
        </p:txBody>
      </p:sp>
      <p:sp>
        <p:nvSpPr>
          <p:cNvPr id="134" name="Google Shape;134;p23"/>
          <p:cNvSpPr txBox="1"/>
          <p:nvPr>
            <p:ph idx="1" type="body"/>
          </p:nvPr>
        </p:nvSpPr>
        <p:spPr>
          <a:xfrm>
            <a:off x="235500" y="819625"/>
            <a:ext cx="8694900" cy="374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Oswald"/>
              <a:buAutoNum type="arabicPeriod"/>
            </a:pPr>
            <a:r>
              <a:rPr lang="en">
                <a:solidFill>
                  <a:srgbClr val="000000"/>
                </a:solidFill>
                <a:latin typeface="Oswald"/>
                <a:ea typeface="Oswald"/>
                <a:cs typeface="Oswald"/>
                <a:sym typeface="Oswald"/>
              </a:rPr>
              <a:t>Staying </a:t>
            </a:r>
            <a:r>
              <a:rPr lang="en">
                <a:solidFill>
                  <a:srgbClr val="000000"/>
                </a:solidFill>
                <a:latin typeface="Oswald"/>
                <a:ea typeface="Oswald"/>
                <a:cs typeface="Oswald"/>
                <a:sym typeface="Oswald"/>
              </a:rPr>
              <a:t>organized in how you post your work and communicate with your students is key to their academic success. </a:t>
            </a:r>
            <a:endParaRPr>
              <a:solidFill>
                <a:srgbClr val="000000"/>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AutoNum type="arabicPeriod"/>
            </a:pPr>
            <a:r>
              <a:rPr lang="en">
                <a:solidFill>
                  <a:srgbClr val="000000"/>
                </a:solidFill>
                <a:latin typeface="Oswald"/>
                <a:ea typeface="Oswald"/>
                <a:cs typeface="Oswald"/>
                <a:sym typeface="Oswald"/>
              </a:rPr>
              <a:t>Cohesive and consistent systems among classes/colleagues help students navigate the online environment. </a:t>
            </a:r>
            <a:endParaRPr>
              <a:solidFill>
                <a:srgbClr val="000000"/>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AutoNum type="arabicPeriod"/>
            </a:pPr>
            <a:r>
              <a:rPr lang="en">
                <a:solidFill>
                  <a:srgbClr val="000000"/>
                </a:solidFill>
                <a:latin typeface="Oswald"/>
                <a:ea typeface="Oswald"/>
                <a:cs typeface="Oswald"/>
                <a:sym typeface="Oswald"/>
              </a:rPr>
              <a:t>Students and parents have communication preferences. Ask them specifically how they’d like to communicate with you (text, email, Google Classroom) and they’ll be more likely to respond.</a:t>
            </a:r>
            <a:endParaRPr>
              <a:solidFill>
                <a:srgbClr val="000000"/>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AutoNum type="arabicPeriod"/>
            </a:pPr>
            <a:r>
              <a:rPr lang="en">
                <a:solidFill>
                  <a:srgbClr val="000000"/>
                </a:solidFill>
                <a:latin typeface="Oswald"/>
                <a:ea typeface="Oswald"/>
                <a:cs typeface="Oswald"/>
                <a:sym typeface="Oswald"/>
              </a:rPr>
              <a:t>The amount of time available to complete a task is the amount of time it will take. If you give yourself all day to plan a lesson, it will take all day. If you give yourself an hour, it will take (just a little more than) an hour. Use timers to help you manage your time, and teach students to do the same. </a:t>
            </a:r>
            <a:endParaRPr>
              <a:solidFill>
                <a:srgbClr val="000000"/>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AutoNum type="arabicPeriod"/>
            </a:pPr>
            <a:r>
              <a:rPr lang="en">
                <a:solidFill>
                  <a:srgbClr val="000000"/>
                </a:solidFill>
                <a:latin typeface="Oswald"/>
                <a:ea typeface="Oswald"/>
                <a:cs typeface="Oswald"/>
                <a:sym typeface="Oswald"/>
              </a:rPr>
              <a:t>Students are adaptable and resilient — don’t underestimate them.</a:t>
            </a:r>
            <a:endParaRPr>
              <a:solidFill>
                <a:srgbClr val="000000"/>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AutoNum type="arabicPeriod"/>
            </a:pPr>
            <a:r>
              <a:rPr lang="en">
                <a:solidFill>
                  <a:srgbClr val="000000"/>
                </a:solidFill>
                <a:latin typeface="Oswald"/>
                <a:ea typeface="Oswald"/>
                <a:cs typeface="Oswald"/>
                <a:sym typeface="Oswald"/>
              </a:rPr>
              <a:t> YOU are adaptable and resilient — don’t underestimate yourself. </a:t>
            </a:r>
            <a:endParaRPr>
              <a:solidFill>
                <a:srgbClr val="000000"/>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Synchronous/Asynchronous Instruction </a:t>
            </a:r>
            <a:r>
              <a:rPr lang="en"/>
              <a:t> </a:t>
            </a:r>
            <a:endParaRPr/>
          </a:p>
        </p:txBody>
      </p:sp>
      <p:pic>
        <p:nvPicPr>
          <p:cNvPr id="140" name="Google Shape;140;p24"/>
          <p:cNvPicPr preferRelativeResize="0"/>
          <p:nvPr/>
        </p:nvPicPr>
        <p:blipFill>
          <a:blip r:embed="rId3">
            <a:alphaModFix/>
          </a:blip>
          <a:stretch>
            <a:fillRect/>
          </a:stretch>
        </p:blipFill>
        <p:spPr>
          <a:xfrm>
            <a:off x="259275" y="445025"/>
            <a:ext cx="8411702" cy="422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44" name="Shape 144"/>
        <p:cNvGrpSpPr/>
        <p:nvPr/>
      </p:nvGrpSpPr>
      <p:grpSpPr>
        <a:xfrm>
          <a:off x="0" y="0"/>
          <a:ext cx="0" cy="0"/>
          <a:chOff x="0" y="0"/>
          <a:chExt cx="0" cy="0"/>
        </a:xfrm>
      </p:grpSpPr>
      <p:pic>
        <p:nvPicPr>
          <p:cNvPr id="145" name="Google Shape;145;p25"/>
          <p:cNvPicPr preferRelativeResize="0"/>
          <p:nvPr/>
        </p:nvPicPr>
        <p:blipFill>
          <a:blip r:embed="rId3">
            <a:alphaModFix/>
          </a:blip>
          <a:stretch>
            <a:fillRect/>
          </a:stretch>
        </p:blipFill>
        <p:spPr>
          <a:xfrm>
            <a:off x="309850" y="405175"/>
            <a:ext cx="8330324" cy="4434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186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Synchronous Instruction Virtually </a:t>
            </a:r>
            <a:endParaRPr/>
          </a:p>
          <a:p>
            <a:pPr indent="0" lvl="0" marL="0" rtl="0" algn="l">
              <a:spcBef>
                <a:spcPts val="0"/>
              </a:spcBef>
              <a:spcAft>
                <a:spcPts val="0"/>
              </a:spcAft>
              <a:buNone/>
            </a:pPr>
            <a:r>
              <a:rPr b="1" lang="en"/>
              <a:t>Sample Schedule</a:t>
            </a:r>
            <a:endParaRPr b="1"/>
          </a:p>
        </p:txBody>
      </p:sp>
      <p:pic>
        <p:nvPicPr>
          <p:cNvPr id="151" name="Google Shape;151;p26"/>
          <p:cNvPicPr preferRelativeResize="0"/>
          <p:nvPr/>
        </p:nvPicPr>
        <p:blipFill>
          <a:blip r:embed="rId3">
            <a:alphaModFix/>
          </a:blip>
          <a:stretch>
            <a:fillRect/>
          </a:stretch>
        </p:blipFill>
        <p:spPr>
          <a:xfrm>
            <a:off x="1134175" y="1261950"/>
            <a:ext cx="6617024" cy="3512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8" name="Google Shape;158;p27"/>
          <p:cNvPicPr preferRelativeResize="0"/>
          <p:nvPr/>
        </p:nvPicPr>
        <p:blipFill>
          <a:blip r:embed="rId3">
            <a:alphaModFix/>
          </a:blip>
          <a:stretch>
            <a:fillRect/>
          </a:stretch>
        </p:blipFill>
        <p:spPr>
          <a:xfrm>
            <a:off x="188750" y="270125"/>
            <a:ext cx="8767575" cy="4659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1017075" y="615200"/>
            <a:ext cx="7611600" cy="4090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3800">
              <a:latin typeface="Permanent Marker"/>
              <a:ea typeface="Permanent Marker"/>
              <a:cs typeface="Permanent Marker"/>
              <a:sym typeface="Permanent Marker"/>
            </a:endParaRPr>
          </a:p>
          <a:p>
            <a:pPr indent="0" lvl="0" marL="0" rtl="0" algn="ctr">
              <a:lnSpc>
                <a:spcPct val="115000"/>
              </a:lnSpc>
              <a:spcBef>
                <a:spcPts val="1600"/>
              </a:spcBef>
              <a:spcAft>
                <a:spcPts val="0"/>
              </a:spcAft>
              <a:buClr>
                <a:schemeClr val="dk2"/>
              </a:buClr>
              <a:buSzPts val="1100"/>
              <a:buFont typeface="Arial"/>
              <a:buNone/>
            </a:pPr>
            <a:r>
              <a:rPr lang="en" sz="4400">
                <a:latin typeface="Permanent Marker"/>
                <a:ea typeface="Permanent Marker"/>
                <a:cs typeface="Permanent Marker"/>
                <a:sym typeface="Permanent Marker"/>
              </a:rPr>
              <a:t>suggestions for creating a successful virtual learning environment</a:t>
            </a:r>
            <a:endParaRPr sz="4400">
              <a:latin typeface="Permanent Marker"/>
              <a:ea typeface="Permanent Marker"/>
              <a:cs typeface="Permanent Marker"/>
              <a:sym typeface="Permanent Marker"/>
            </a:endParaRPr>
          </a:p>
          <a:p>
            <a:pPr indent="0" lvl="0" marL="0" rtl="0" algn="l">
              <a:spcBef>
                <a:spcPts val="1600"/>
              </a:spcBef>
              <a:spcAft>
                <a:spcPts val="0"/>
              </a:spcAft>
              <a:buNone/>
            </a:pPr>
            <a:r>
              <a:t/>
            </a:r>
            <a:endParaRPr sz="6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046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2"/>
              </a:buClr>
              <a:buSzPts val="1100"/>
              <a:buFont typeface="Arial"/>
              <a:buNone/>
            </a:pPr>
            <a:r>
              <a:rPr b="1" lang="en" sz="2300">
                <a:latin typeface="Impact"/>
                <a:ea typeface="Impact"/>
                <a:cs typeface="Impact"/>
                <a:sym typeface="Impact"/>
              </a:rPr>
              <a:t>Setting Norms and Expectations in a Virtual Learning Environment</a:t>
            </a:r>
            <a:endParaRPr b="1" sz="3500">
              <a:latin typeface="Impact"/>
              <a:ea typeface="Impact"/>
              <a:cs typeface="Impact"/>
              <a:sym typeface="Impact"/>
            </a:endParaRPr>
          </a:p>
        </p:txBody>
      </p:sp>
      <p:sp>
        <p:nvSpPr>
          <p:cNvPr id="169" name="Google Shape;169;p29"/>
          <p:cNvSpPr txBox="1"/>
          <p:nvPr>
            <p:ph idx="1" type="body"/>
          </p:nvPr>
        </p:nvSpPr>
        <p:spPr>
          <a:xfrm>
            <a:off x="311700" y="1099425"/>
            <a:ext cx="8520600" cy="36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are accustomed to dedicating the start of every school year to establishing the norms and expectations of their class. Part of that process is introducing students to the physical classroom space and helping students understand how to navigate it. </a:t>
            </a:r>
            <a:endParaRPr/>
          </a:p>
          <a:p>
            <a:pPr indent="0" lvl="0" marL="0" rtl="0" algn="l">
              <a:spcBef>
                <a:spcPts val="1600"/>
              </a:spcBef>
              <a:spcAft>
                <a:spcPts val="0"/>
              </a:spcAft>
              <a:buNone/>
            </a:pPr>
            <a:r>
              <a:rPr b="1" lang="en"/>
              <a:t>A virtual classroom is no different. </a:t>
            </a:r>
            <a:r>
              <a:rPr lang="en"/>
              <a:t>Start the year with a tour of the virtual environment, teach your students how to use the different functions of the video conferencing platform, and be sure to clearly establish your norms and expectations. </a:t>
            </a:r>
            <a:endParaRPr/>
          </a:p>
          <a:p>
            <a:pPr indent="0" lvl="0" marL="0" rtl="0" algn="l">
              <a:spcBef>
                <a:spcPts val="1600"/>
              </a:spcBef>
              <a:spcAft>
                <a:spcPts val="1600"/>
              </a:spcAft>
              <a:buNone/>
            </a:pPr>
            <a:r>
              <a:t/>
            </a:r>
            <a:endParaRPr b="1"/>
          </a:p>
        </p:txBody>
      </p:sp>
      <p:pic>
        <p:nvPicPr>
          <p:cNvPr id="170" name="Google Shape;170;p29"/>
          <p:cNvPicPr preferRelativeResize="0"/>
          <p:nvPr/>
        </p:nvPicPr>
        <p:blipFill rotWithShape="1">
          <a:blip r:embed="rId3">
            <a:alphaModFix/>
          </a:blip>
          <a:srcRect b="12890" l="7646" r="0" t="-12890"/>
          <a:stretch/>
        </p:blipFill>
        <p:spPr>
          <a:xfrm>
            <a:off x="1866100" y="3001725"/>
            <a:ext cx="7277899" cy="2141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1600"/>
              </a:spcAft>
              <a:buSzPts val="2400"/>
              <a:buAutoNum type="arabicPeriod"/>
            </a:pPr>
            <a:r>
              <a:rPr b="1" lang="en" sz="2400"/>
              <a:t>You must be present and actively engaged in the lesson</a:t>
            </a:r>
            <a:endParaRPr b="1" sz="2400"/>
          </a:p>
        </p:txBody>
      </p:sp>
      <p:sp>
        <p:nvSpPr>
          <p:cNvPr id="176" name="Google Shape;176;p30"/>
          <p:cNvSpPr txBox="1"/>
          <p:nvPr>
            <p:ph idx="1" type="body"/>
          </p:nvPr>
        </p:nvSpPr>
        <p:spPr>
          <a:xfrm>
            <a:off x="311700" y="904350"/>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Being present and actively engaged means the students need to be in front of the screens for the entire lesson without physically wandering off to the bathroom or kitchen, or digitally wandering off to other games or tabs. </a:t>
            </a:r>
            <a:endParaRPr/>
          </a:p>
          <a:p>
            <a:pPr indent="0" lvl="0" marL="0" rtl="0" algn="l">
              <a:spcBef>
                <a:spcPts val="1600"/>
              </a:spcBef>
              <a:spcAft>
                <a:spcPts val="0"/>
              </a:spcAft>
              <a:buNone/>
            </a:pPr>
            <a:r>
              <a:rPr lang="en"/>
              <a:t>They also need to be actively engaged in the lesson. It is all too easy for a student to join the session, turn off their camera, and wander off to do other things. </a:t>
            </a:r>
            <a:endParaRPr/>
          </a:p>
          <a:p>
            <a:pPr indent="0" lvl="0" marL="0" rtl="0" algn="l">
              <a:spcBef>
                <a:spcPts val="1600"/>
              </a:spcBef>
              <a:spcAft>
                <a:spcPts val="1600"/>
              </a:spcAft>
              <a:buClr>
                <a:schemeClr val="dk2"/>
              </a:buClr>
              <a:buSzPts val="1100"/>
              <a:buFont typeface="Arial"/>
              <a:buNone/>
            </a:pPr>
            <a:r>
              <a:rPr lang="en"/>
              <a:t>Online, synchronous lessons require students to be actively responding to questions and participating in the instructional time. </a:t>
            </a:r>
            <a:endParaRPr/>
          </a:p>
        </p:txBody>
      </p:sp>
      <p:pic>
        <p:nvPicPr>
          <p:cNvPr id="177" name="Google Shape;177;p30"/>
          <p:cNvPicPr preferRelativeResize="0"/>
          <p:nvPr/>
        </p:nvPicPr>
        <p:blipFill rotWithShape="1">
          <a:blip r:embed="rId3">
            <a:alphaModFix/>
          </a:blip>
          <a:srcRect b="0" l="0" r="0" t="44021"/>
          <a:stretch/>
        </p:blipFill>
        <p:spPr>
          <a:xfrm>
            <a:off x="566250" y="3911375"/>
            <a:ext cx="7812250" cy="946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Microphones must be muted unless told otherwise </a:t>
            </a:r>
            <a:endParaRPr b="1"/>
          </a:p>
        </p:txBody>
      </p:sp>
      <p:sp>
        <p:nvSpPr>
          <p:cNvPr id="183" name="Google Shape;183;p3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While many video conferencing softwares have functionality that will allow you to mute or remove participants, clear expectations, strong relationships, and engaging lessons are the best possible behavior management strategies. </a:t>
            </a:r>
            <a:endParaRPr/>
          </a:p>
        </p:txBody>
      </p:sp>
      <p:pic>
        <p:nvPicPr>
          <p:cNvPr id="184" name="Google Shape;184;p31"/>
          <p:cNvPicPr preferRelativeResize="0"/>
          <p:nvPr/>
        </p:nvPicPr>
        <p:blipFill>
          <a:blip r:embed="rId3">
            <a:alphaModFix/>
          </a:blip>
          <a:stretch>
            <a:fillRect/>
          </a:stretch>
        </p:blipFill>
        <p:spPr>
          <a:xfrm>
            <a:off x="1614900" y="2697075"/>
            <a:ext cx="5809350" cy="2165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chemeClr val="accent5"/>
                </a:solidFill>
                <a:latin typeface="Permanent Marker"/>
                <a:ea typeface="Permanent Marker"/>
                <a:cs typeface="Permanent Marker"/>
                <a:sym typeface="Permanent Marker"/>
              </a:rPr>
              <a:t>OUR WHY?</a:t>
            </a:r>
            <a:endParaRPr sz="9600">
              <a:solidFill>
                <a:schemeClr val="accent5"/>
              </a:solidFill>
              <a:latin typeface="Permanent Marker"/>
              <a:ea typeface="Permanent Marker"/>
              <a:cs typeface="Permanent Marker"/>
              <a:sym typeface="Permanent Marker"/>
            </a:endParaRPr>
          </a:p>
        </p:txBody>
      </p:sp>
      <p:sp>
        <p:nvSpPr>
          <p:cNvPr id="66" name="Google Shape;66;p14"/>
          <p:cNvSpPr txBox="1"/>
          <p:nvPr>
            <p:ph idx="1" type="subTitle"/>
          </p:nvPr>
        </p:nvSpPr>
        <p:spPr>
          <a:xfrm>
            <a:off x="974550" y="3246775"/>
            <a:ext cx="6881400" cy="143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Clr>
                <a:schemeClr val="dk2"/>
              </a:buClr>
              <a:buSzPts val="1100"/>
              <a:buFont typeface="Arial"/>
              <a:buNone/>
            </a:pPr>
            <a:r>
              <a:rPr lang="en" sz="1200"/>
              <a:t>At Dutchess BOCES our primary commitment is to the students and families we serve. Our priority must be keeping them safe. When the 2020-2021 school year begins, on-campus school will look much different than previous years due to COVID-19 and the health and safety measures that continue to evolve.  The Instructional Expectations will define clear guidance for the reopening of our classrooms and programs that aligns with the regulations developed in collaboration with NYSDOH and the NYS Education Department</a:t>
            </a:r>
            <a:endParaRPr b="0" sz="300">
              <a:solidFill>
                <a:schemeClr val="dk2"/>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800"/>
              <a:t>3. The chat box must be on-topic once the lesson starts </a:t>
            </a:r>
            <a:endParaRPr b="1" sz="2800"/>
          </a:p>
        </p:txBody>
      </p:sp>
      <p:sp>
        <p:nvSpPr>
          <p:cNvPr id="190" name="Google Shape;190;p32"/>
          <p:cNvSpPr txBox="1"/>
          <p:nvPr>
            <p:ph idx="1" type="body"/>
          </p:nvPr>
        </p:nvSpPr>
        <p:spPr>
          <a:xfrm>
            <a:off x="311700" y="1234075"/>
            <a:ext cx="48162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t>
            </a:r>
            <a:r>
              <a:rPr lang="en"/>
              <a:t>numerous ways in which the chat box can be used, students often prefer to use it as a social tool, always give students an opportunity to be social at the start of class, this helps build community.  </a:t>
            </a:r>
            <a:endParaRPr/>
          </a:p>
          <a:p>
            <a:pPr indent="0" lvl="0" marL="0" rtl="0" algn="l">
              <a:spcBef>
                <a:spcPts val="1600"/>
              </a:spcBef>
              <a:spcAft>
                <a:spcPts val="1600"/>
              </a:spcAft>
              <a:buNone/>
            </a:pPr>
            <a:r>
              <a:rPr lang="en"/>
              <a:t>At the start the lesson, verbally remind them of the norms and expectations, and tell them that from “this moment on” the chat box needs to be on topic. </a:t>
            </a:r>
            <a:endParaRPr/>
          </a:p>
        </p:txBody>
      </p:sp>
      <p:pic>
        <p:nvPicPr>
          <p:cNvPr id="191" name="Google Shape;191;p32"/>
          <p:cNvPicPr preferRelativeResize="0"/>
          <p:nvPr/>
        </p:nvPicPr>
        <p:blipFill>
          <a:blip r:embed="rId3">
            <a:alphaModFix/>
          </a:blip>
          <a:stretch>
            <a:fillRect/>
          </a:stretch>
        </p:blipFill>
        <p:spPr>
          <a:xfrm>
            <a:off x="5280300" y="1170125"/>
            <a:ext cx="3711302" cy="32676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95" name="Shape 195"/>
        <p:cNvGrpSpPr/>
        <p:nvPr/>
      </p:nvGrpSpPr>
      <p:grpSpPr>
        <a:xfrm>
          <a:off x="0" y="0"/>
          <a:ext cx="0" cy="0"/>
          <a:chOff x="0" y="0"/>
          <a:chExt cx="0" cy="0"/>
        </a:xfrm>
      </p:grpSpPr>
      <p:sp>
        <p:nvSpPr>
          <p:cNvPr id="196" name="Google Shape;196;p33"/>
          <p:cNvSpPr txBox="1"/>
          <p:nvPr>
            <p:ph type="title"/>
          </p:nvPr>
        </p:nvSpPr>
        <p:spPr>
          <a:xfrm>
            <a:off x="450900" y="618700"/>
            <a:ext cx="8305200" cy="8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latin typeface="Luckiest Guy"/>
                <a:ea typeface="Luckiest Guy"/>
                <a:cs typeface="Luckiest Guy"/>
                <a:sym typeface="Luckiest Guy"/>
              </a:rPr>
              <a:t>DCBOCES Hybrid </a:t>
            </a:r>
            <a:r>
              <a:rPr b="1" lang="en" sz="3200">
                <a:latin typeface="Luckiest Guy"/>
                <a:ea typeface="Luckiest Guy"/>
                <a:cs typeface="Luckiest Guy"/>
                <a:sym typeface="Luckiest Guy"/>
              </a:rPr>
              <a:t>Instructional</a:t>
            </a:r>
            <a:r>
              <a:rPr b="1" lang="en" sz="3200">
                <a:latin typeface="Luckiest Guy"/>
                <a:ea typeface="Luckiest Guy"/>
                <a:cs typeface="Luckiest Guy"/>
                <a:sym typeface="Luckiest Guy"/>
              </a:rPr>
              <a:t> Schedule</a:t>
            </a:r>
            <a:endParaRPr b="1" sz="3200">
              <a:latin typeface="Luckiest Guy"/>
              <a:ea typeface="Luckiest Guy"/>
              <a:cs typeface="Luckiest Guy"/>
              <a:sym typeface="Luckiest Guy"/>
            </a:endParaRPr>
          </a:p>
        </p:txBody>
      </p:sp>
      <p:sp>
        <p:nvSpPr>
          <p:cNvPr id="197" name="Google Shape;197;p33"/>
          <p:cNvSpPr txBox="1"/>
          <p:nvPr/>
        </p:nvSpPr>
        <p:spPr>
          <a:xfrm>
            <a:off x="916700" y="3217350"/>
            <a:ext cx="1249200" cy="410700"/>
          </a:xfrm>
          <a:prstGeom prst="rect">
            <a:avLst/>
          </a:prstGeom>
          <a:solidFill>
            <a:srgbClr val="0000FF"/>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a:solidFill>
                  <a:schemeClr val="lt1"/>
                </a:solidFill>
                <a:latin typeface="Permanent Marker"/>
                <a:ea typeface="Permanent Marker"/>
                <a:cs typeface="Permanent Marker"/>
                <a:sym typeface="Permanent Marker"/>
              </a:rPr>
              <a:t>COHORT B</a:t>
            </a:r>
            <a:endParaRPr b="1">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t/>
            </a:r>
            <a:endParaRPr b="1">
              <a:solidFill>
                <a:schemeClr val="lt1"/>
              </a:solidFill>
              <a:latin typeface="Permanent Marker"/>
              <a:ea typeface="Permanent Marker"/>
              <a:cs typeface="Permanent Marker"/>
              <a:sym typeface="Permanent Marker"/>
            </a:endParaRPr>
          </a:p>
        </p:txBody>
      </p:sp>
      <p:sp>
        <p:nvSpPr>
          <p:cNvPr id="198" name="Google Shape;198;p33"/>
          <p:cNvSpPr txBox="1"/>
          <p:nvPr/>
        </p:nvSpPr>
        <p:spPr>
          <a:xfrm>
            <a:off x="916700" y="2366388"/>
            <a:ext cx="1249200" cy="410700"/>
          </a:xfrm>
          <a:prstGeom prst="rect">
            <a:avLst/>
          </a:prstGeom>
          <a:solidFill>
            <a:srgbClr val="0000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ermanent Marker"/>
                <a:ea typeface="Permanent Marker"/>
                <a:cs typeface="Permanent Marker"/>
                <a:sym typeface="Permanent Marker"/>
              </a:rPr>
              <a:t>COHORT A</a:t>
            </a:r>
            <a:endParaRPr b="1">
              <a:solidFill>
                <a:schemeClr val="lt1"/>
              </a:solidFill>
              <a:latin typeface="Permanent Marker"/>
              <a:ea typeface="Permanent Marker"/>
              <a:cs typeface="Permanent Marker"/>
              <a:sym typeface="Permanent Marker"/>
            </a:endParaRPr>
          </a:p>
          <a:p>
            <a:pPr indent="0" lvl="0" marL="0" rtl="0" algn="ctr">
              <a:spcBef>
                <a:spcPts val="0"/>
              </a:spcBef>
              <a:spcAft>
                <a:spcPts val="0"/>
              </a:spcAft>
              <a:buNone/>
            </a:pPr>
            <a:r>
              <a:t/>
            </a:r>
            <a:endParaRPr b="1">
              <a:solidFill>
                <a:schemeClr val="lt1"/>
              </a:solidFill>
              <a:latin typeface="Permanent Marker"/>
              <a:ea typeface="Permanent Marker"/>
              <a:cs typeface="Permanent Marker"/>
              <a:sym typeface="Permanent Marker"/>
            </a:endParaRPr>
          </a:p>
        </p:txBody>
      </p:sp>
      <p:graphicFrame>
        <p:nvGraphicFramePr>
          <p:cNvPr id="199" name="Google Shape;199;p33"/>
          <p:cNvGraphicFramePr/>
          <p:nvPr/>
        </p:nvGraphicFramePr>
        <p:xfrm>
          <a:off x="916700" y="1662688"/>
          <a:ext cx="3000000" cy="3000000"/>
        </p:xfrm>
        <a:graphic>
          <a:graphicData uri="http://schemas.openxmlformats.org/drawingml/2006/table">
            <a:tbl>
              <a:tblPr>
                <a:noFill/>
                <a:tableStyleId>{44589E98-206C-492C-8C32-308F3D7C523A}</a:tableStyleId>
              </a:tblPr>
              <a:tblGrid>
                <a:gridCol w="1270575"/>
                <a:gridCol w="1270575"/>
                <a:gridCol w="1270575"/>
                <a:gridCol w="1340450"/>
                <a:gridCol w="1200700"/>
                <a:gridCol w="1270575"/>
              </a:tblGrid>
              <a:tr h="490750">
                <a:tc>
                  <a:txBody>
                    <a:bodyPr/>
                    <a:lstStyle/>
                    <a:p>
                      <a:pPr indent="0" lvl="0" marL="0" rtl="0" algn="l">
                        <a:spcBef>
                          <a:spcPts val="0"/>
                        </a:spcBef>
                        <a:spcAft>
                          <a:spcPts val="0"/>
                        </a:spcAft>
                        <a:buNone/>
                      </a:pPr>
                      <a:r>
                        <a:t/>
                      </a:r>
                      <a:endParaRPr sz="1600"/>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rPr b="1" lang="en" sz="1600">
                          <a:latin typeface="Oswald"/>
                          <a:ea typeface="Oswald"/>
                          <a:cs typeface="Oswald"/>
                          <a:sym typeface="Oswald"/>
                        </a:rPr>
                        <a:t>Monday</a:t>
                      </a:r>
                      <a:endParaRPr b="1"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rPr b="1" lang="en" sz="1600">
                          <a:latin typeface="Oswald"/>
                          <a:ea typeface="Oswald"/>
                          <a:cs typeface="Oswald"/>
                          <a:sym typeface="Oswald"/>
                        </a:rPr>
                        <a:t>Tuesday</a:t>
                      </a:r>
                      <a:endParaRPr b="1"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rPr b="1" lang="en" sz="1600">
                          <a:latin typeface="Oswald"/>
                          <a:ea typeface="Oswald"/>
                          <a:cs typeface="Oswald"/>
                          <a:sym typeface="Oswald"/>
                        </a:rPr>
                        <a:t>Wednesday</a:t>
                      </a:r>
                      <a:endParaRPr b="1"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rPr b="1" lang="en" sz="1600">
                          <a:latin typeface="Oswald"/>
                          <a:ea typeface="Oswald"/>
                          <a:cs typeface="Oswald"/>
                          <a:sym typeface="Oswald"/>
                        </a:rPr>
                        <a:t>Thursday</a:t>
                      </a:r>
                      <a:endParaRPr b="1"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rPr b="1" lang="en" sz="1600">
                          <a:latin typeface="Oswald"/>
                          <a:ea typeface="Oswald"/>
                          <a:cs typeface="Oswald"/>
                          <a:sym typeface="Oswald"/>
                        </a:rPr>
                        <a:t>Friday</a:t>
                      </a:r>
                      <a:endParaRPr b="1"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r>
              <a:tr h="817175">
                <a:tc>
                  <a:txBody>
                    <a:bodyPr/>
                    <a:lstStyle/>
                    <a:p>
                      <a:pPr indent="0" lvl="0" marL="0" rtl="0" algn="l">
                        <a:spcBef>
                          <a:spcPts val="0"/>
                        </a:spcBef>
                        <a:spcAft>
                          <a:spcPts val="0"/>
                        </a:spcAft>
                        <a:buNone/>
                      </a:pPr>
                      <a:r>
                        <a:t/>
                      </a:r>
                      <a:endParaRPr b="1" sz="1600"/>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On Site</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D9D9D9"/>
                    </a:solidFill>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On Site</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D9D9D9"/>
                    </a:solidFill>
                  </a:tcPr>
                </a:tc>
                <a:tc rowSpan="2">
                  <a:txBody>
                    <a:bodyPr/>
                    <a:lstStyle/>
                    <a:p>
                      <a:pPr indent="0" lvl="0" marL="0" rtl="0" algn="ctr">
                        <a:spcBef>
                          <a:spcPts val="0"/>
                        </a:spcBef>
                        <a:spcAft>
                          <a:spcPts val="0"/>
                        </a:spcAft>
                        <a:buNone/>
                      </a:pPr>
                      <a:r>
                        <a:t/>
                      </a:r>
                      <a:endParaRPr sz="1500">
                        <a:latin typeface="Oswald"/>
                        <a:ea typeface="Oswald"/>
                        <a:cs typeface="Oswald"/>
                        <a:sym typeface="Oswald"/>
                      </a:endParaRPr>
                    </a:p>
                    <a:p>
                      <a:pPr indent="0" lvl="0" marL="0" rtl="0" algn="ctr">
                        <a:spcBef>
                          <a:spcPts val="0"/>
                        </a:spcBef>
                        <a:spcAft>
                          <a:spcPts val="0"/>
                        </a:spcAft>
                        <a:buNone/>
                      </a:pPr>
                      <a:r>
                        <a:rPr lang="en" sz="1500">
                          <a:latin typeface="Oswald"/>
                          <a:ea typeface="Oswald"/>
                          <a:cs typeface="Oswald"/>
                          <a:sym typeface="Oswald"/>
                        </a:rPr>
                        <a:t>Some Specific </a:t>
                      </a:r>
                      <a:r>
                        <a:rPr lang="en" sz="1500">
                          <a:latin typeface="Oswald"/>
                          <a:ea typeface="Oswald"/>
                          <a:cs typeface="Oswald"/>
                          <a:sym typeface="Oswald"/>
                        </a:rPr>
                        <a:t>Students On Site for Related Services</a:t>
                      </a:r>
                      <a:endParaRPr sz="1500">
                        <a:latin typeface="Oswald"/>
                        <a:ea typeface="Oswald"/>
                        <a:cs typeface="Oswald"/>
                        <a:sym typeface="Oswald"/>
                      </a:endParaRPr>
                    </a:p>
                    <a:p>
                      <a:pPr indent="0" lvl="0" marL="0" rtl="0" algn="ctr">
                        <a:spcBef>
                          <a:spcPts val="0"/>
                        </a:spcBef>
                        <a:spcAft>
                          <a:spcPts val="0"/>
                        </a:spcAft>
                        <a:buNone/>
                      </a:pPr>
                      <a:r>
                        <a:t/>
                      </a:r>
                      <a:endParaRPr sz="1500">
                        <a:latin typeface="Oswald"/>
                        <a:ea typeface="Oswald"/>
                        <a:cs typeface="Oswald"/>
                        <a:sym typeface="Oswald"/>
                      </a:endParaRPr>
                    </a:p>
                    <a:p>
                      <a:pPr indent="0" lvl="0" marL="0" rtl="0" algn="ctr">
                        <a:spcBef>
                          <a:spcPts val="0"/>
                        </a:spcBef>
                        <a:spcAft>
                          <a:spcPts val="0"/>
                        </a:spcAft>
                        <a:buNone/>
                      </a:pPr>
                      <a:r>
                        <a:rPr lang="en" sz="1500">
                          <a:latin typeface="Oswald"/>
                          <a:ea typeface="Oswald"/>
                          <a:cs typeface="Oswald"/>
                          <a:sym typeface="Oswald"/>
                        </a:rPr>
                        <a:t>All others Remote</a:t>
                      </a:r>
                      <a:endParaRPr sz="15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FFF2CC"/>
                    </a:solidFill>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Remote </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Remote</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93C47D"/>
                    </a:solidFill>
                  </a:tcPr>
                </a:tc>
              </a:tr>
              <a:tr h="826275">
                <a:tc>
                  <a:txBody>
                    <a:bodyPr/>
                    <a:lstStyle/>
                    <a:p>
                      <a:pPr indent="0" lvl="0" marL="0" rtl="0" algn="l">
                        <a:spcBef>
                          <a:spcPts val="0"/>
                        </a:spcBef>
                        <a:spcAft>
                          <a:spcPts val="0"/>
                        </a:spcAft>
                        <a:buNone/>
                      </a:pPr>
                      <a:r>
                        <a:t/>
                      </a:r>
                      <a:endParaRPr b="1" sz="1600"/>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Remote</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Remote</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rgbClr val="93C47D"/>
                    </a:solidFill>
                  </a:tcPr>
                </a:tc>
                <a:tc vMerge="1"/>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On Site </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1600">
                        <a:latin typeface="Oswald"/>
                        <a:ea typeface="Oswald"/>
                        <a:cs typeface="Oswald"/>
                        <a:sym typeface="Oswald"/>
                      </a:endParaRPr>
                    </a:p>
                    <a:p>
                      <a:pPr indent="0" lvl="0" marL="0" rtl="0" algn="ctr">
                        <a:spcBef>
                          <a:spcPts val="0"/>
                        </a:spcBef>
                        <a:spcAft>
                          <a:spcPts val="0"/>
                        </a:spcAft>
                        <a:buNone/>
                      </a:pPr>
                      <a:r>
                        <a:rPr lang="en" sz="1600">
                          <a:latin typeface="Oswald"/>
                          <a:ea typeface="Oswald"/>
                          <a:cs typeface="Oswald"/>
                          <a:sym typeface="Oswald"/>
                        </a:rPr>
                        <a:t>On Site</a:t>
                      </a:r>
                      <a:endParaRPr sz="1600">
                        <a:latin typeface="Oswald"/>
                        <a:ea typeface="Oswald"/>
                        <a:cs typeface="Oswald"/>
                        <a:sym typeface="Oswald"/>
                      </a:endParaRPr>
                    </a:p>
                  </a:txBody>
                  <a:tcPr marT="91425" marB="91425" marR="91425" marL="91425">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solidFill>
                      <a:schemeClr val="lt2"/>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3200">
              <a:latin typeface="Permanent Marker"/>
              <a:ea typeface="Permanent Marker"/>
              <a:cs typeface="Permanent Marker"/>
              <a:sym typeface="Permanent Marker"/>
            </a:endParaRPr>
          </a:p>
          <a:p>
            <a:pPr indent="0" lvl="0" marL="0" rtl="0" algn="ctr">
              <a:lnSpc>
                <a:spcPct val="100000"/>
              </a:lnSpc>
              <a:spcBef>
                <a:spcPts val="1600"/>
              </a:spcBef>
              <a:spcAft>
                <a:spcPts val="0"/>
              </a:spcAft>
              <a:buNone/>
            </a:pPr>
            <a:r>
              <a:rPr lang="en" sz="4600">
                <a:latin typeface="Permanent Marker"/>
                <a:ea typeface="Permanent Marker"/>
                <a:cs typeface="Permanent Marker"/>
                <a:sym typeface="Permanent Marker"/>
              </a:rPr>
              <a:t>Explicit</a:t>
            </a:r>
            <a:r>
              <a:rPr lang="en" sz="4600">
                <a:latin typeface="Permanent Marker"/>
                <a:ea typeface="Permanent Marker"/>
                <a:cs typeface="Permanent Marker"/>
                <a:sym typeface="Permanent Marker"/>
              </a:rPr>
              <a:t> Instruction</a:t>
            </a:r>
            <a:endParaRPr sz="4600">
              <a:latin typeface="Permanent Marker"/>
              <a:ea typeface="Permanent Marker"/>
              <a:cs typeface="Permanent Marker"/>
              <a:sym typeface="Permanent Marker"/>
            </a:endParaRPr>
          </a:p>
          <a:p>
            <a:pPr indent="0" lvl="0" marL="0" rtl="0" algn="ctr">
              <a:lnSpc>
                <a:spcPct val="100000"/>
              </a:lnSpc>
              <a:spcBef>
                <a:spcPts val="0"/>
              </a:spcBef>
              <a:spcAft>
                <a:spcPts val="0"/>
              </a:spcAft>
              <a:buNone/>
            </a:pPr>
            <a:r>
              <a:rPr lang="en" sz="2100">
                <a:solidFill>
                  <a:srgbClr val="0000FF"/>
                </a:solidFill>
                <a:latin typeface="Oswald"/>
                <a:ea typeface="Oswald"/>
                <a:cs typeface="Oswald"/>
                <a:sym typeface="Oswald"/>
              </a:rPr>
              <a:t>Sample Lesson Plan Template</a:t>
            </a:r>
            <a:endParaRPr sz="2100">
              <a:solidFill>
                <a:srgbClr val="0000FF"/>
              </a:solidFill>
              <a:latin typeface="Oswald"/>
              <a:ea typeface="Oswald"/>
              <a:cs typeface="Oswald"/>
              <a:sym typeface="Oswald"/>
            </a:endParaRPr>
          </a:p>
          <a:p>
            <a:pPr indent="0" lvl="0" marL="0" rtl="0" algn="ctr">
              <a:lnSpc>
                <a:spcPct val="100000"/>
              </a:lnSpc>
              <a:spcBef>
                <a:spcPts val="0"/>
              </a:spcBef>
              <a:spcAft>
                <a:spcPts val="0"/>
              </a:spcAft>
              <a:buNone/>
            </a:pPr>
            <a:r>
              <a:rPr lang="en" sz="1200" u="sng">
                <a:solidFill>
                  <a:schemeClr val="hlink"/>
                </a:solidFill>
                <a:latin typeface="Oswald"/>
                <a:ea typeface="Oswald"/>
                <a:cs typeface="Oswald"/>
                <a:sym typeface="Oswald"/>
                <a:hlinkClick r:id="rId3"/>
              </a:rPr>
              <a:t>https://docs.google.com/document/d/1k28AhKPRfVqEjWGAZdWMkoXUUgtp4nmrefAcWvT4nnM/edit?usp=sharing</a:t>
            </a:r>
            <a:endParaRPr sz="1200">
              <a:latin typeface="Oswald"/>
              <a:ea typeface="Oswald"/>
              <a:cs typeface="Oswald"/>
              <a:sym typeface="Oswald"/>
            </a:endParaRPr>
          </a:p>
          <a:p>
            <a:pPr indent="0" lvl="0" marL="0" rtl="0" algn="l">
              <a:lnSpc>
                <a:spcPct val="100000"/>
              </a:lnSpc>
              <a:spcBef>
                <a:spcPts val="0"/>
              </a:spcBef>
              <a:spcAft>
                <a:spcPts val="0"/>
              </a:spcAft>
              <a:buNone/>
            </a:pPr>
            <a:r>
              <a:t/>
            </a:r>
            <a:endParaRPr sz="1200">
              <a:latin typeface="Oswald"/>
              <a:ea typeface="Oswald"/>
              <a:cs typeface="Oswald"/>
              <a:sym typeface="Oswald"/>
            </a:endParaRPr>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0" lang="en" sz="3200">
                <a:solidFill>
                  <a:srgbClr val="0000FF"/>
                </a:solidFill>
                <a:latin typeface="Permanent Marker"/>
                <a:ea typeface="Permanent Marker"/>
                <a:cs typeface="Permanent Marker"/>
                <a:sym typeface="Permanent Marker"/>
              </a:rPr>
              <a:t>Explicit Instruction </a:t>
            </a:r>
            <a:endParaRPr b="0" sz="3200">
              <a:solidFill>
                <a:srgbClr val="0000FF"/>
              </a:solidFill>
              <a:latin typeface="Permanent Marker"/>
              <a:ea typeface="Permanent Marker"/>
              <a:cs typeface="Permanent Marker"/>
              <a:sym typeface="Permanent Marker"/>
            </a:endParaRPr>
          </a:p>
          <a:p>
            <a:pPr indent="0" lvl="0" marL="457200" rtl="0" algn="ctr">
              <a:lnSpc>
                <a:spcPct val="115000"/>
              </a:lnSpc>
              <a:spcBef>
                <a:spcPts val="1600"/>
              </a:spcBef>
              <a:spcAft>
                <a:spcPts val="1600"/>
              </a:spcAft>
              <a:buNone/>
            </a:pPr>
            <a:r>
              <a:rPr b="0" lang="en" sz="2600">
                <a:latin typeface="Permanent Marker"/>
                <a:ea typeface="Permanent Marker"/>
                <a:cs typeface="Permanent Marker"/>
                <a:sym typeface="Permanent Marker"/>
              </a:rPr>
              <a:t>(Lesson Planning, NYSED Instructional Mandates &amp; Schedules)</a:t>
            </a:r>
            <a:endParaRPr sz="7600">
              <a:latin typeface="Permanent Marker"/>
              <a:ea typeface="Permanent Marker"/>
              <a:cs typeface="Permanent Marker"/>
              <a:sym typeface="Permanent Marker"/>
            </a:endParaRPr>
          </a:p>
        </p:txBody>
      </p:sp>
      <p:sp>
        <p:nvSpPr>
          <p:cNvPr id="210" name="Google Shape;210;p35"/>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Section II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311700" y="445025"/>
            <a:ext cx="85206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Explicit Instruction</a:t>
            </a:r>
            <a:endParaRPr/>
          </a:p>
          <a:p>
            <a:pPr indent="0" lvl="0" marL="0" rtl="0" algn="l">
              <a:spcBef>
                <a:spcPts val="0"/>
              </a:spcBef>
              <a:spcAft>
                <a:spcPts val="0"/>
              </a:spcAft>
              <a:buNone/>
            </a:pPr>
            <a:r>
              <a:rPr lang="en" sz="1900" u="sng">
                <a:solidFill>
                  <a:schemeClr val="hlink"/>
                </a:solidFill>
                <a:highlight>
                  <a:srgbClr val="00FF00"/>
                </a:highlight>
                <a:hlinkClick r:id="rId3"/>
              </a:rPr>
              <a:t>https://drive.google.com/file/d/1_gR2jFsMNO5pt6LbVezGuwLHkLk2lnz6/view?usp=sharing</a:t>
            </a:r>
            <a:endParaRPr sz="1900">
              <a:highlight>
                <a:srgbClr val="00FF00"/>
              </a:highlight>
            </a:endParaRPr>
          </a:p>
          <a:p>
            <a:pPr indent="0" lvl="0" marL="0" rtl="0" algn="l">
              <a:spcBef>
                <a:spcPts val="0"/>
              </a:spcBef>
              <a:spcAft>
                <a:spcPts val="0"/>
              </a:spcAft>
              <a:buNone/>
            </a:pPr>
            <a:r>
              <a:t/>
            </a:r>
            <a:endParaRPr sz="1900">
              <a:highlight>
                <a:srgbClr val="00FF00"/>
              </a:highlight>
            </a:endParaRPr>
          </a:p>
        </p:txBody>
      </p:sp>
      <p:sp>
        <p:nvSpPr>
          <p:cNvPr id="216" name="Google Shape;216;p3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Dutchess BOCES Starts School Year Thursday</a:t>
            </a:r>
            <a:endParaRPr/>
          </a:p>
          <a:p>
            <a:pPr indent="0" lvl="0" marL="0" rtl="0" algn="l">
              <a:spcBef>
                <a:spcPts val="1600"/>
              </a:spcBef>
              <a:spcAft>
                <a:spcPts val="0"/>
              </a:spcAft>
              <a:buNone/>
            </a:pPr>
            <a:r>
              <a:rPr lang="en"/>
              <a:t>[PIC] Dutchess BOCES Employee Schedule Convocation Banner 2020</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Dutchess BOCES Board of Trustees President Edward L. McCormick and District Superintendent Dr. Richard Hooley will welcome employees back beginning at 8:45 a.m. on Thursday, September 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Planning</a:t>
            </a:r>
            <a:endParaRPr/>
          </a:p>
        </p:txBody>
      </p:sp>
      <p:sp>
        <p:nvSpPr>
          <p:cNvPr id="222" name="Google Shape;222;p37"/>
          <p:cNvSpPr txBox="1"/>
          <p:nvPr>
            <p:ph idx="1" type="body"/>
          </p:nvPr>
        </p:nvSpPr>
        <p:spPr>
          <a:xfrm>
            <a:off x="198450" y="1017725"/>
            <a:ext cx="5896200" cy="35511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Oswald"/>
                <a:ea typeface="Oswald"/>
                <a:cs typeface="Oswald"/>
                <a:sym typeface="Oswald"/>
              </a:rPr>
              <a:t>DCBOCES expectation is that a</a:t>
            </a:r>
            <a:r>
              <a:rPr lang="en" sz="2100">
                <a:solidFill>
                  <a:srgbClr val="000000"/>
                </a:solidFill>
                <a:latin typeface="Oswald"/>
                <a:ea typeface="Oswald"/>
                <a:cs typeface="Oswald"/>
                <a:sym typeface="Oswald"/>
              </a:rPr>
              <a:t>ll planning should be recorded electronically.  Although we are not requiring a single resource, here is an example of one that can be tailored and personalized to your needs, it can be downloaded right into your</a:t>
            </a:r>
            <a:r>
              <a:rPr lang="en" sz="2100">
                <a:solidFill>
                  <a:srgbClr val="000000"/>
                </a:solidFill>
                <a:latin typeface="Permanent Marker"/>
                <a:ea typeface="Permanent Marker"/>
                <a:cs typeface="Permanent Marker"/>
                <a:sym typeface="Permanent Marker"/>
              </a:rPr>
              <a:t> </a:t>
            </a:r>
            <a:endParaRPr sz="2100">
              <a:solidFill>
                <a:srgbClr val="000000"/>
              </a:solidFill>
              <a:latin typeface="Permanent Marker"/>
              <a:ea typeface="Permanent Marker"/>
              <a:cs typeface="Permanent Marker"/>
              <a:sym typeface="Permanent Marker"/>
            </a:endParaRPr>
          </a:p>
          <a:p>
            <a:pPr indent="0" lvl="0" marL="0" rtl="0" algn="l">
              <a:spcBef>
                <a:spcPts val="0"/>
              </a:spcBef>
              <a:spcAft>
                <a:spcPts val="0"/>
              </a:spcAft>
              <a:buNone/>
            </a:pPr>
            <a:r>
              <a:rPr lang="en" sz="2900">
                <a:solidFill>
                  <a:srgbClr val="0000FF"/>
                </a:solidFill>
                <a:latin typeface="Luckiest Guy"/>
                <a:ea typeface="Luckiest Guy"/>
                <a:cs typeface="Luckiest Guy"/>
                <a:sym typeface="Luckiest Guy"/>
              </a:rPr>
              <a:t>Google Slides: </a:t>
            </a:r>
            <a:endParaRPr sz="2900">
              <a:solidFill>
                <a:srgbClr val="0000FF"/>
              </a:solidFill>
              <a:latin typeface="Luckiest Guy"/>
              <a:ea typeface="Luckiest Guy"/>
              <a:cs typeface="Luckiest Guy"/>
              <a:sym typeface="Luckiest Guy"/>
            </a:endParaRPr>
          </a:p>
          <a:p>
            <a:pPr indent="0" lvl="0" marL="0" rtl="0" algn="ctr">
              <a:spcBef>
                <a:spcPts val="0"/>
              </a:spcBef>
              <a:spcAft>
                <a:spcPts val="0"/>
              </a:spcAft>
              <a:buNone/>
            </a:pPr>
            <a:r>
              <a:rPr b="1" lang="en" sz="1700" u="sng">
                <a:solidFill>
                  <a:srgbClr val="FF0000"/>
                </a:solidFill>
                <a:latin typeface="Oswald"/>
                <a:ea typeface="Oswald"/>
                <a:cs typeface="Oswald"/>
                <a:sym typeface="Oswald"/>
                <a:hlinkClick r:id="rId3">
                  <a:extLst>
                    <a:ext uri="{A12FA001-AC4F-418D-AE19-62706E023703}">
                      <ahyp:hlinkClr val="tx"/>
                    </a:ext>
                  </a:extLst>
                </a:hlinkClick>
              </a:rPr>
              <a:t>https://slidesmania.com/free-edu-digital-planner-made-with-google-slides-with-hyperlinks/</a:t>
            </a:r>
            <a:endParaRPr b="1" sz="2400">
              <a:solidFill>
                <a:srgbClr val="FF0000"/>
              </a:solidFill>
              <a:latin typeface="Oswald"/>
              <a:ea typeface="Oswald"/>
              <a:cs typeface="Oswald"/>
              <a:sym typeface="Oswald"/>
            </a:endParaRPr>
          </a:p>
          <a:p>
            <a:pPr indent="0" lvl="0" marL="0" rtl="0" algn="l">
              <a:spcBef>
                <a:spcPts val="0"/>
              </a:spcBef>
              <a:spcAft>
                <a:spcPts val="0"/>
              </a:spcAft>
              <a:buNone/>
            </a:pPr>
            <a:r>
              <a:t/>
            </a:r>
            <a:endParaRPr sz="2100">
              <a:solidFill>
                <a:srgbClr val="38761D"/>
              </a:solidFill>
              <a:latin typeface="Permanent Marker"/>
              <a:ea typeface="Permanent Marker"/>
              <a:cs typeface="Permanent Marker"/>
              <a:sym typeface="Permanent Marker"/>
            </a:endParaRPr>
          </a:p>
        </p:txBody>
      </p:sp>
      <p:pic>
        <p:nvPicPr>
          <p:cNvPr id="223" name="Google Shape;223;p37"/>
          <p:cNvPicPr preferRelativeResize="0"/>
          <p:nvPr/>
        </p:nvPicPr>
        <p:blipFill>
          <a:blip r:embed="rId4">
            <a:alphaModFix/>
          </a:blip>
          <a:stretch>
            <a:fillRect/>
          </a:stretch>
        </p:blipFill>
        <p:spPr>
          <a:xfrm>
            <a:off x="6281250" y="710450"/>
            <a:ext cx="2862750" cy="372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296400" y="526350"/>
            <a:ext cx="8648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0" sz="2800">
              <a:highlight>
                <a:schemeClr val="dk1"/>
              </a:highlight>
              <a:latin typeface="Permanent Marker"/>
              <a:ea typeface="Permanent Marker"/>
              <a:cs typeface="Permanent Marker"/>
              <a:sym typeface="Permanent Marker"/>
            </a:endParaRPr>
          </a:p>
          <a:p>
            <a:pPr indent="0" lvl="0" marL="0" rtl="0" algn="ctr">
              <a:spcBef>
                <a:spcPts val="0"/>
              </a:spcBef>
              <a:spcAft>
                <a:spcPts val="0"/>
              </a:spcAft>
              <a:buClr>
                <a:schemeClr val="dk2"/>
              </a:buClr>
              <a:buSzPts val="1100"/>
              <a:buFont typeface="Arial"/>
              <a:buNone/>
            </a:pPr>
            <a:r>
              <a:rPr b="0" lang="en" sz="5100">
                <a:latin typeface="Permanent Marker"/>
                <a:ea typeface="Permanent Marker"/>
                <a:cs typeface="Permanent Marker"/>
                <a:sym typeface="Permanent Marker"/>
              </a:rPr>
              <a:t>Schedules</a:t>
            </a:r>
            <a:r>
              <a:rPr lang="en" sz="5100">
                <a:latin typeface="Permanent Marker"/>
                <a:ea typeface="Permanent Marker"/>
                <a:cs typeface="Permanent Marker"/>
                <a:sym typeface="Permanent Marker"/>
              </a:rPr>
              <a:t> &amp;</a:t>
            </a:r>
            <a:endParaRPr sz="5100">
              <a:latin typeface="Permanent Marker"/>
              <a:ea typeface="Permanent Marker"/>
              <a:cs typeface="Permanent Marker"/>
              <a:sym typeface="Permanent Marker"/>
            </a:endParaRPr>
          </a:p>
          <a:p>
            <a:pPr indent="0" lvl="0" marL="0" rtl="0" algn="ctr">
              <a:spcBef>
                <a:spcPts val="0"/>
              </a:spcBef>
              <a:spcAft>
                <a:spcPts val="0"/>
              </a:spcAft>
              <a:buClr>
                <a:schemeClr val="dk2"/>
              </a:buClr>
              <a:buSzPts val="1100"/>
              <a:buFont typeface="Arial"/>
              <a:buNone/>
            </a:pPr>
            <a:r>
              <a:rPr b="0" lang="en" sz="3700">
                <a:latin typeface="Permanent Marker"/>
                <a:ea typeface="Permanent Marker"/>
                <a:cs typeface="Permanent Marker"/>
                <a:sym typeface="Permanent Marker"/>
              </a:rPr>
              <a:t>Instructional Requirements</a:t>
            </a:r>
            <a:r>
              <a:rPr lang="en" sz="3700">
                <a:latin typeface="Permanent Marker"/>
                <a:ea typeface="Permanent Marker"/>
                <a:cs typeface="Permanent Marker"/>
                <a:sym typeface="Permanent Marker"/>
              </a:rPr>
              <a:t> </a:t>
            </a:r>
            <a:r>
              <a:rPr b="0" lang="en" sz="3700">
                <a:latin typeface="Permanent Marker"/>
                <a:ea typeface="Permanent Marker"/>
                <a:cs typeface="Permanent Marker"/>
                <a:sym typeface="Permanent Marker"/>
              </a:rPr>
              <a:t>(NYSED)</a:t>
            </a:r>
            <a:endParaRPr b="0" sz="3700">
              <a:latin typeface="Permanent Marker"/>
              <a:ea typeface="Permanent Marker"/>
              <a:cs typeface="Permanent Marker"/>
              <a:sym typeface="Permanent Marker"/>
            </a:endParaRPr>
          </a:p>
          <a:p>
            <a:pPr indent="0" lvl="0" marL="0" rtl="0" algn="l">
              <a:spcBef>
                <a:spcPts val="0"/>
              </a:spcBef>
              <a:spcAft>
                <a:spcPts val="0"/>
              </a:spcAft>
              <a:buNone/>
            </a:pPr>
            <a:r>
              <a:t/>
            </a:r>
            <a:endParaRPr sz="53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32" name="Shape 232"/>
        <p:cNvGrpSpPr/>
        <p:nvPr/>
      </p:nvGrpSpPr>
      <p:grpSpPr>
        <a:xfrm>
          <a:off x="0" y="0"/>
          <a:ext cx="0" cy="0"/>
          <a:chOff x="0" y="0"/>
          <a:chExt cx="0" cy="0"/>
        </a:xfrm>
      </p:grpSpPr>
      <p:sp>
        <p:nvSpPr>
          <p:cNvPr id="233" name="Google Shape;233;p39"/>
          <p:cNvSpPr txBox="1"/>
          <p:nvPr>
            <p:ph type="title"/>
          </p:nvPr>
        </p:nvSpPr>
        <p:spPr>
          <a:xfrm>
            <a:off x="311700" y="129875"/>
            <a:ext cx="85206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900">
                <a:solidFill>
                  <a:srgbClr val="000000"/>
                </a:solidFill>
                <a:highlight>
                  <a:srgbClr val="FFFF00"/>
                </a:highlight>
                <a:latin typeface="Luckiest Guy"/>
                <a:ea typeface="Luckiest Guy"/>
                <a:cs typeface="Luckiest Guy"/>
                <a:sym typeface="Luckiest Guy"/>
              </a:rPr>
              <a:t>Teaching and Learning Mandatory Requirements: </a:t>
            </a:r>
            <a:endParaRPr sz="3900">
              <a:solidFill>
                <a:srgbClr val="000000"/>
              </a:solidFill>
              <a:highlight>
                <a:srgbClr val="FFFF00"/>
              </a:highlight>
              <a:latin typeface="Luckiest Guy"/>
              <a:ea typeface="Luckiest Guy"/>
              <a:cs typeface="Luckiest Guy"/>
              <a:sym typeface="Luckiest Guy"/>
            </a:endParaRPr>
          </a:p>
          <a:p>
            <a:pPr indent="0" lvl="0" marL="0" rtl="0" algn="l">
              <a:lnSpc>
                <a:spcPct val="100000"/>
              </a:lnSpc>
              <a:spcBef>
                <a:spcPts val="0"/>
              </a:spcBef>
              <a:spcAft>
                <a:spcPts val="0"/>
              </a:spcAft>
              <a:buClr>
                <a:schemeClr val="dk2"/>
              </a:buClr>
              <a:buSzPts val="1100"/>
              <a:buFont typeface="Arial"/>
              <a:buNone/>
            </a:pPr>
            <a:r>
              <a:t/>
            </a:r>
            <a:endParaRPr b="1" sz="2200">
              <a:solidFill>
                <a:srgbClr val="FF0000"/>
              </a:solidFill>
            </a:endParaRPr>
          </a:p>
          <a:p>
            <a:pPr indent="0" lvl="0" marL="0" rtl="0" algn="l">
              <a:lnSpc>
                <a:spcPct val="100000"/>
              </a:lnSpc>
              <a:spcBef>
                <a:spcPts val="0"/>
              </a:spcBef>
              <a:spcAft>
                <a:spcPts val="0"/>
              </a:spcAft>
              <a:buNone/>
            </a:pPr>
            <a:r>
              <a:t/>
            </a:r>
            <a:endParaRPr b="1" sz="2200">
              <a:solidFill>
                <a:srgbClr val="FF0000"/>
              </a:solidFill>
            </a:endParaRPr>
          </a:p>
        </p:txBody>
      </p:sp>
      <p:sp>
        <p:nvSpPr>
          <p:cNvPr id="234" name="Google Shape;234;p39"/>
          <p:cNvSpPr txBox="1"/>
          <p:nvPr>
            <p:ph idx="1" type="body"/>
          </p:nvPr>
        </p:nvSpPr>
        <p:spPr>
          <a:xfrm>
            <a:off x="311700" y="1571725"/>
            <a:ext cx="8520600" cy="3334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All schools must plan for in person, remote and hybrid models of instruction</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Instructional decisions must be equitable and standards based and accessible to all students. </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There needs to be routine, scheduled time for students to seek feedback from their teachers.</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Instruction must be provided by an appropriately certified teacher with substantive interactions regardless of delivery.</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Include how students needing additional social, emotional, and academic support will be supported</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Allow ample time for students to re-adjust to the school setting.</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Provide staff with opportunities to meet to discuss student needs.</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Offer training and support for students and caregivers to ensure comfort and ease with technology.</a:t>
            </a:r>
            <a:endParaRPr sz="1700">
              <a:solidFill>
                <a:srgbClr val="000000"/>
              </a:solidFill>
              <a:latin typeface="Oswald"/>
              <a:ea typeface="Oswald"/>
              <a:cs typeface="Oswald"/>
              <a:sym typeface="Oswald"/>
            </a:endParaRPr>
          </a:p>
          <a:p>
            <a:pPr indent="0" lvl="0" marL="457200" rtl="0" algn="l">
              <a:spcBef>
                <a:spcPts val="0"/>
              </a:spcBef>
              <a:spcAft>
                <a:spcPts val="0"/>
              </a:spcAft>
              <a:buClr>
                <a:schemeClr val="dk2"/>
              </a:buClr>
              <a:buSzPts val="1100"/>
              <a:buFont typeface="Arial"/>
              <a:buNone/>
            </a:pPr>
            <a:r>
              <a:t/>
            </a:r>
            <a:endParaRPr sz="1400">
              <a:solidFill>
                <a:srgbClr val="000000"/>
              </a:solidFill>
              <a:latin typeface="Oswald"/>
              <a:ea typeface="Oswald"/>
              <a:cs typeface="Oswald"/>
              <a:sym typeface="Oswald"/>
            </a:endParaRPr>
          </a:p>
          <a:p>
            <a:pPr indent="0" lvl="0" marL="0" rtl="0" algn="l">
              <a:spcBef>
                <a:spcPts val="0"/>
              </a:spcBef>
              <a:spcAft>
                <a:spcPts val="1600"/>
              </a:spcAft>
              <a:buNone/>
            </a:pPr>
            <a:r>
              <a:t/>
            </a:r>
            <a:endParaRPr sz="2100">
              <a:solidFill>
                <a:srgbClr val="000000"/>
              </a:solidFill>
              <a:latin typeface="Oswald"/>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38" name="Shape 238"/>
        <p:cNvGrpSpPr/>
        <p:nvPr/>
      </p:nvGrpSpPr>
      <p:grpSpPr>
        <a:xfrm>
          <a:off x="0" y="0"/>
          <a:ext cx="0" cy="0"/>
          <a:chOff x="0" y="0"/>
          <a:chExt cx="0" cy="0"/>
        </a:xfrm>
      </p:grpSpPr>
      <p:sp>
        <p:nvSpPr>
          <p:cNvPr id="239" name="Google Shape;23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4000">
                <a:highlight>
                  <a:srgbClr val="FFFF00"/>
                </a:highlight>
                <a:latin typeface="Luckiest Guy"/>
                <a:ea typeface="Luckiest Guy"/>
                <a:cs typeface="Luckiest Guy"/>
                <a:sym typeface="Luckiest Guy"/>
              </a:rPr>
              <a:t>Grades K-6 </a:t>
            </a:r>
            <a:endParaRPr b="1" sz="4000">
              <a:highlight>
                <a:srgbClr val="FFFF00"/>
              </a:highlight>
              <a:latin typeface="Luckiest Guy"/>
              <a:ea typeface="Luckiest Guy"/>
              <a:cs typeface="Luckiest Guy"/>
              <a:sym typeface="Luckiest Guy"/>
            </a:endParaRPr>
          </a:p>
        </p:txBody>
      </p:sp>
      <p:sp>
        <p:nvSpPr>
          <p:cNvPr id="240" name="Google Shape;240;p4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Oswald"/>
              <a:buChar char="●"/>
            </a:pPr>
            <a:r>
              <a:rPr lang="en" sz="2000">
                <a:latin typeface="Oswald"/>
                <a:ea typeface="Oswald"/>
                <a:cs typeface="Oswald"/>
                <a:sym typeface="Oswald"/>
              </a:rPr>
              <a:t>There are no subject specific time requirements for K-6.</a:t>
            </a:r>
            <a:endParaRPr sz="2000">
              <a:latin typeface="Oswald"/>
              <a:ea typeface="Oswald"/>
              <a:cs typeface="Oswald"/>
              <a:sym typeface="Oswald"/>
            </a:endParaRPr>
          </a:p>
          <a:p>
            <a:pPr indent="-355600" lvl="0" marL="457200" rtl="0" algn="l">
              <a:spcBef>
                <a:spcPts val="0"/>
              </a:spcBef>
              <a:spcAft>
                <a:spcPts val="0"/>
              </a:spcAft>
              <a:buSzPts val="2000"/>
              <a:buFont typeface="Oswald"/>
              <a:buChar char="●"/>
            </a:pPr>
            <a:r>
              <a:rPr lang="en" sz="2000">
                <a:latin typeface="Oswald"/>
                <a:ea typeface="Oswald"/>
                <a:cs typeface="Oswald"/>
                <a:sym typeface="Oswald"/>
              </a:rPr>
              <a:t>Schools should employ the best available instructional practices and resources to maximize instructional time and support.</a:t>
            </a:r>
            <a:endParaRPr sz="2000">
              <a:latin typeface="Oswald"/>
              <a:ea typeface="Oswald"/>
              <a:cs typeface="Oswald"/>
              <a:sym typeface="Oswald"/>
            </a:endParaRPr>
          </a:p>
          <a:p>
            <a:pPr indent="-355600" lvl="0" marL="457200" rtl="0" algn="l">
              <a:spcBef>
                <a:spcPts val="0"/>
              </a:spcBef>
              <a:spcAft>
                <a:spcPts val="0"/>
              </a:spcAft>
              <a:buSzPts val="2000"/>
              <a:buFont typeface="Oswald"/>
              <a:buChar char="●"/>
            </a:pPr>
            <a:r>
              <a:rPr lang="en" sz="2000">
                <a:latin typeface="Oswald"/>
                <a:ea typeface="Oswald"/>
                <a:cs typeface="Oswald"/>
                <a:sym typeface="Oswald"/>
              </a:rPr>
              <a:t>PE is important and students should be participating in physical activities under the supervision of a certified physical education teacher. </a:t>
            </a:r>
            <a:endParaRPr sz="2000">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t/>
            </a:r>
            <a:endParaRPr b="1" sz="2000">
              <a:latin typeface="Oswald"/>
              <a:ea typeface="Oswald"/>
              <a:cs typeface="Oswald"/>
              <a:sym typeface="Oswald"/>
            </a:endParaRPr>
          </a:p>
          <a:p>
            <a:pPr indent="0" lvl="0" marL="0" rtl="0" algn="l">
              <a:spcBef>
                <a:spcPts val="0"/>
              </a:spcBef>
              <a:spcAft>
                <a:spcPts val="1600"/>
              </a:spcAft>
              <a:buNone/>
            </a:pPr>
            <a:r>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44" name="Shape 244"/>
        <p:cNvGrpSpPr/>
        <p:nvPr/>
      </p:nvGrpSpPr>
      <p:grpSpPr>
        <a:xfrm>
          <a:off x="0" y="0"/>
          <a:ext cx="0" cy="0"/>
          <a:chOff x="0" y="0"/>
          <a:chExt cx="0" cy="0"/>
        </a:xfrm>
      </p:grpSpPr>
      <p:sp>
        <p:nvSpPr>
          <p:cNvPr id="245" name="Google Shape;245;p41"/>
          <p:cNvSpPr txBox="1"/>
          <p:nvPr>
            <p:ph type="title"/>
          </p:nvPr>
        </p:nvSpPr>
        <p:spPr>
          <a:xfrm>
            <a:off x="281000" y="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en" sz="4000">
                <a:highlight>
                  <a:srgbClr val="FFFF00"/>
                </a:highlight>
                <a:latin typeface="Luckiest Guy"/>
                <a:ea typeface="Luckiest Guy"/>
                <a:cs typeface="Luckiest Guy"/>
                <a:sym typeface="Luckiest Guy"/>
              </a:rPr>
              <a:t>Grades 7-12/Units of Study </a:t>
            </a:r>
            <a:endParaRPr b="1" sz="4000">
              <a:highlight>
                <a:srgbClr val="FFFF00"/>
              </a:highlight>
              <a:latin typeface="Luckiest Guy"/>
              <a:ea typeface="Luckiest Guy"/>
              <a:cs typeface="Luckiest Guy"/>
              <a:sym typeface="Luckiest Guy"/>
            </a:endParaRPr>
          </a:p>
          <a:p>
            <a:pPr indent="0" lvl="0" marL="0" rtl="0" algn="l">
              <a:spcBef>
                <a:spcPts val="0"/>
              </a:spcBef>
              <a:spcAft>
                <a:spcPts val="0"/>
              </a:spcAft>
              <a:buNone/>
            </a:pPr>
            <a:r>
              <a:t/>
            </a:r>
            <a:endParaRPr/>
          </a:p>
        </p:txBody>
      </p:sp>
      <p:sp>
        <p:nvSpPr>
          <p:cNvPr id="246" name="Google Shape;246;p41"/>
          <p:cNvSpPr txBox="1"/>
          <p:nvPr>
            <p:ph idx="1" type="body"/>
          </p:nvPr>
        </p:nvSpPr>
        <p:spPr>
          <a:xfrm>
            <a:off x="101300" y="747150"/>
            <a:ext cx="88800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600">
                <a:latin typeface="Oswald"/>
                <a:ea typeface="Oswald"/>
                <a:cs typeface="Oswald"/>
                <a:sym typeface="Oswald"/>
              </a:rPr>
              <a:t>Grades 7-12 Mandatory Requirements:</a:t>
            </a:r>
            <a:endParaRPr b="1"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Schools should consider the time requirement of 180 minutes of instruction as a benchmark.</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Schools must decide if the instruction provided for the 2020-21 school year is comparable in rigor, scope, and magnitude to a traditionally delivered 180 min/week unit of study.</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CTE social distancing practices for clinical hours </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Work-based learning</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Collaborate with businesses to identify work based opportunities (priority given to students who need work based hours for graduation requirements) </a:t>
            </a:r>
            <a:endParaRPr sz="1600">
              <a:latin typeface="Oswald"/>
              <a:ea typeface="Oswald"/>
              <a:cs typeface="Oswald"/>
              <a:sym typeface="Oswald"/>
            </a:endParaRPr>
          </a:p>
          <a:p>
            <a:pPr indent="0" lvl="0" marL="0" rtl="0" algn="l">
              <a:spcBef>
                <a:spcPts val="0"/>
              </a:spcBef>
              <a:spcAft>
                <a:spcPts val="0"/>
              </a:spcAft>
              <a:buNone/>
            </a:pPr>
            <a:r>
              <a:rPr b="1" lang="en" sz="1600">
                <a:latin typeface="Oswald"/>
                <a:ea typeface="Oswald"/>
                <a:cs typeface="Oswald"/>
                <a:sym typeface="Oswald"/>
              </a:rPr>
              <a:t>Definition of Unit of Study </a:t>
            </a:r>
            <a:endParaRPr b="1" sz="1600">
              <a:latin typeface="Oswald"/>
              <a:ea typeface="Oswald"/>
              <a:cs typeface="Oswald"/>
              <a:sym typeface="Oswald"/>
            </a:endParaRPr>
          </a:p>
          <a:p>
            <a:pPr indent="0" lvl="0" marL="0" rtl="0" algn="l">
              <a:spcBef>
                <a:spcPts val="0"/>
              </a:spcBef>
              <a:spcAft>
                <a:spcPts val="0"/>
              </a:spcAft>
              <a:buNone/>
            </a:pPr>
            <a:r>
              <a:rPr lang="en" sz="1600">
                <a:latin typeface="Oswald"/>
                <a:ea typeface="Oswald"/>
                <a:cs typeface="Oswald"/>
                <a:sym typeface="Oswald"/>
              </a:rPr>
              <a:t>At least 180 minutes of instruction per week.</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Equivalent means at least 180 minutes of instructional time delivered face to face or through alternative experiences.</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Must represent standards-based learning under supervision of an appropriately certified teacher.</a:t>
            </a:r>
            <a:endParaRPr sz="1600">
              <a:latin typeface="Oswald"/>
              <a:ea typeface="Oswald"/>
              <a:cs typeface="Oswald"/>
              <a:sym typeface="Oswald"/>
            </a:endParaRPr>
          </a:p>
          <a:p>
            <a:pPr indent="-330200" lvl="0" marL="457200" rtl="0" algn="l">
              <a:spcBef>
                <a:spcPts val="0"/>
              </a:spcBef>
              <a:spcAft>
                <a:spcPts val="0"/>
              </a:spcAft>
              <a:buSzPts val="1600"/>
              <a:buFont typeface="Oswald"/>
              <a:buChar char="●"/>
            </a:pPr>
            <a:r>
              <a:rPr lang="en" sz="1600">
                <a:latin typeface="Oswald"/>
                <a:ea typeface="Oswald"/>
                <a:cs typeface="Oswald"/>
                <a:sym typeface="Oswald"/>
              </a:rPr>
              <a:t>Must include (but not limited to) meaningful and frequent interaction with a teacher, academic, and other supports, and instruction content that reflects an expectation as in-person instruction.</a:t>
            </a:r>
            <a:endParaRPr sz="1600">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t/>
            </a:r>
            <a:endParaRPr sz="1600">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t/>
            </a:r>
            <a:endParaRPr sz="2000"/>
          </a:p>
          <a:p>
            <a:pPr indent="0" lvl="0" marL="0" rtl="0" algn="l">
              <a:spcBef>
                <a:spcPts val="1600"/>
              </a:spcBef>
              <a:spcAft>
                <a:spcPts val="1600"/>
              </a:spcAft>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28100" y="-186275"/>
            <a:ext cx="9603250" cy="5329774"/>
          </a:xfrm>
          <a:prstGeom prst="rect">
            <a:avLst/>
          </a:prstGeom>
          <a:noFill/>
          <a:ln>
            <a:noFill/>
          </a:ln>
        </p:spPr>
      </p:pic>
      <p:sp>
        <p:nvSpPr>
          <p:cNvPr id="72" name="Google Shape;72;p15"/>
          <p:cNvSpPr/>
          <p:nvPr/>
        </p:nvSpPr>
        <p:spPr>
          <a:xfrm rot="2036074">
            <a:off x="391410" y="270630"/>
            <a:ext cx="2066832" cy="1409090"/>
          </a:xfrm>
          <a:prstGeom prst="rightArrow">
            <a:avLst>
              <a:gd fmla="val 50000" name="adj1"/>
              <a:gd fmla="val 48820" name="adj2"/>
            </a:avLst>
          </a:prstGeom>
          <a:solidFill>
            <a:srgbClr val="FF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587966">
            <a:off x="218288" y="3398676"/>
            <a:ext cx="2097524" cy="1184537"/>
          </a:xfrm>
          <a:prstGeom prst="rightArrow">
            <a:avLst>
              <a:gd fmla="val 50000" name="adj1"/>
              <a:gd fmla="val 50000" name="adj2"/>
            </a:avLst>
          </a:prstGeom>
          <a:solidFill>
            <a:srgbClr val="FF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15"/>
          <p:cNvPicPr preferRelativeResize="0"/>
          <p:nvPr/>
        </p:nvPicPr>
        <p:blipFill>
          <a:blip r:embed="rId4">
            <a:alphaModFix/>
          </a:blip>
          <a:stretch>
            <a:fillRect/>
          </a:stretch>
        </p:blipFill>
        <p:spPr>
          <a:xfrm>
            <a:off x="6931424" y="146825"/>
            <a:ext cx="2102750" cy="1927675"/>
          </a:xfrm>
          <a:prstGeom prst="rect">
            <a:avLst/>
          </a:prstGeom>
          <a:noFill/>
          <a:ln>
            <a:noFill/>
          </a:ln>
        </p:spPr>
      </p:pic>
      <p:pic>
        <p:nvPicPr>
          <p:cNvPr id="75" name="Google Shape;75;p15"/>
          <p:cNvPicPr preferRelativeResize="0"/>
          <p:nvPr/>
        </p:nvPicPr>
        <p:blipFill rotWithShape="1">
          <a:blip r:embed="rId5">
            <a:alphaModFix/>
          </a:blip>
          <a:srcRect b="29228" l="0" r="0" t="26666"/>
          <a:stretch/>
        </p:blipFill>
        <p:spPr>
          <a:xfrm>
            <a:off x="3069100" y="4548625"/>
            <a:ext cx="6074900" cy="594875"/>
          </a:xfrm>
          <a:prstGeom prst="rect">
            <a:avLst/>
          </a:prstGeom>
          <a:noFill/>
          <a:ln>
            <a:noFill/>
          </a:ln>
        </p:spPr>
      </p:pic>
      <p:sp>
        <p:nvSpPr>
          <p:cNvPr id="76" name="Google Shape;76;p15"/>
          <p:cNvSpPr/>
          <p:nvPr/>
        </p:nvSpPr>
        <p:spPr>
          <a:xfrm>
            <a:off x="3480275" y="1609450"/>
            <a:ext cx="2386500" cy="17784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3480375" y="1623300"/>
            <a:ext cx="2386500" cy="14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2"/>
                </a:solidFill>
                <a:highlight>
                  <a:srgbClr val="FFFF00"/>
                </a:highlight>
                <a:latin typeface="Candara"/>
                <a:ea typeface="Candara"/>
                <a:cs typeface="Candara"/>
                <a:sym typeface="Candara"/>
              </a:rPr>
              <a:t>WHY</a:t>
            </a:r>
            <a:endParaRPr b="1" sz="1600">
              <a:solidFill>
                <a:schemeClr val="dk2"/>
              </a:solidFill>
              <a:highlight>
                <a:srgbClr val="FFFF00"/>
              </a:highlight>
              <a:latin typeface="Candara"/>
              <a:ea typeface="Candara"/>
              <a:cs typeface="Candara"/>
              <a:sym typeface="Candara"/>
            </a:endParaRPr>
          </a:p>
          <a:p>
            <a:pPr indent="0" lvl="0" marL="0" rtl="0" algn="ctr">
              <a:spcBef>
                <a:spcPts val="0"/>
              </a:spcBef>
              <a:spcAft>
                <a:spcPts val="0"/>
              </a:spcAft>
              <a:buClr>
                <a:schemeClr val="dk2"/>
              </a:buClr>
              <a:buSzPts val="1100"/>
              <a:buFont typeface="Arial"/>
              <a:buNone/>
            </a:pPr>
            <a:r>
              <a:rPr b="1" lang="en" sz="1600">
                <a:solidFill>
                  <a:schemeClr val="dk2"/>
                </a:solidFill>
                <a:latin typeface="Candara"/>
                <a:ea typeface="Candara"/>
                <a:cs typeface="Candara"/>
                <a:sym typeface="Candara"/>
              </a:rPr>
              <a:t>Academic Learning, Social Emotional well being and Long Term Life Outcomes for Students. </a:t>
            </a:r>
            <a:endParaRPr b="1" sz="1600">
              <a:solidFill>
                <a:schemeClr val="dk2"/>
              </a:solidFill>
              <a:latin typeface="Candara"/>
              <a:ea typeface="Candara"/>
              <a:cs typeface="Candara"/>
              <a:sym typeface="Candara"/>
            </a:endParaRPr>
          </a:p>
          <a:p>
            <a:pPr indent="0" lvl="0" marL="0" rtl="0" algn="l">
              <a:spcBef>
                <a:spcPts val="0"/>
              </a:spcBef>
              <a:spcAft>
                <a:spcPts val="0"/>
              </a:spcAft>
              <a:buNone/>
            </a:pPr>
            <a:r>
              <a:t/>
            </a:r>
            <a:endParaRPr sz="1600">
              <a:latin typeface="Playfair Display"/>
              <a:ea typeface="Playfair Display"/>
              <a:cs typeface="Playfair Display"/>
              <a:sym typeface="Playfair Display"/>
            </a:endParaRPr>
          </a:p>
        </p:txBody>
      </p:sp>
      <p:sp>
        <p:nvSpPr>
          <p:cNvPr id="78" name="Google Shape;78;p15"/>
          <p:cNvSpPr/>
          <p:nvPr/>
        </p:nvSpPr>
        <p:spPr>
          <a:xfrm>
            <a:off x="4243100" y="731575"/>
            <a:ext cx="776700" cy="315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sz="1600">
                <a:solidFill>
                  <a:schemeClr val="dk2"/>
                </a:solidFill>
                <a:highlight>
                  <a:srgbClr val="FFFF00"/>
                </a:highlight>
                <a:latin typeface="Candara"/>
                <a:ea typeface="Candara"/>
                <a:cs typeface="Candara"/>
                <a:sym typeface="Candara"/>
              </a:rPr>
              <a:t>HOW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490250" y="526350"/>
            <a:ext cx="6174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Luckiest Guy"/>
                <a:ea typeface="Luckiest Guy"/>
                <a:cs typeface="Luckiest Guy"/>
                <a:sym typeface="Luckiest Guy"/>
              </a:rPr>
              <a:t>Virtual Students</a:t>
            </a:r>
            <a:endParaRPr>
              <a:latin typeface="Luckiest Guy"/>
              <a:ea typeface="Luckiest Guy"/>
              <a:cs typeface="Luckiest Guy"/>
              <a:sym typeface="Luckiest Gu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255" name="Shape 255"/>
        <p:cNvGrpSpPr/>
        <p:nvPr/>
      </p:nvGrpSpPr>
      <p:grpSpPr>
        <a:xfrm>
          <a:off x="0" y="0"/>
          <a:ext cx="0" cy="0"/>
          <a:chOff x="0" y="0"/>
          <a:chExt cx="0" cy="0"/>
        </a:xfrm>
      </p:grpSpPr>
      <p:sp>
        <p:nvSpPr>
          <p:cNvPr id="256" name="Google Shape;256;p4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Suggestions for Students Virtual Only</a:t>
            </a:r>
            <a:endParaRPr/>
          </a:p>
        </p:txBody>
      </p:sp>
      <p:sp>
        <p:nvSpPr>
          <p:cNvPr id="257" name="Google Shape;257;p43"/>
          <p:cNvSpPr txBox="1"/>
          <p:nvPr>
            <p:ph idx="1" type="body"/>
          </p:nvPr>
        </p:nvSpPr>
        <p:spPr>
          <a:xfrm>
            <a:off x="311700" y="1538875"/>
            <a:ext cx="8520600" cy="3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500">
                <a:solidFill>
                  <a:srgbClr val="0000FF"/>
                </a:solidFill>
                <a:latin typeface="Luckiest Guy"/>
                <a:ea typeface="Luckiest Guy"/>
                <a:cs typeface="Luckiest Guy"/>
                <a:sym typeface="Luckiest Guy"/>
              </a:rPr>
              <a:t>Grades K-5</a:t>
            </a:r>
            <a:endParaRPr b="1" sz="2500">
              <a:solidFill>
                <a:srgbClr val="0000FF"/>
              </a:solidFill>
              <a:latin typeface="Luckiest Guy"/>
              <a:ea typeface="Luckiest Guy"/>
              <a:cs typeface="Luckiest Guy"/>
              <a:sym typeface="Luckiest Guy"/>
            </a:endParaRPr>
          </a:p>
          <a:p>
            <a:pPr indent="0" lvl="0" marL="0" rtl="0" algn="l">
              <a:lnSpc>
                <a:spcPct val="100000"/>
              </a:lnSpc>
              <a:spcBef>
                <a:spcPts val="0"/>
              </a:spcBef>
              <a:spcAft>
                <a:spcPts val="0"/>
              </a:spcAft>
              <a:buNone/>
            </a:pPr>
            <a:r>
              <a:rPr b="1" lang="en"/>
              <a:t>Synchronous: </a:t>
            </a:r>
            <a:r>
              <a:rPr lang="en"/>
              <a:t>Morning Meetings and Check-Ins (3 times per week)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t>Asynchronous: </a:t>
            </a:r>
            <a:r>
              <a:rPr lang="en"/>
              <a:t>Instruction should have, at most, two videos and a action item to provide feedback at their ability level</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solidFill>
                  <a:srgbClr val="0000FF"/>
                </a:solidFill>
                <a:latin typeface="Luckiest Guy"/>
                <a:ea typeface="Luckiest Guy"/>
                <a:cs typeface="Luckiest Guy"/>
                <a:sym typeface="Luckiest Guy"/>
              </a:rPr>
              <a:t>Instructional Focus </a:t>
            </a:r>
            <a:endParaRPr>
              <a:solidFill>
                <a:srgbClr val="0000FF"/>
              </a:solidFill>
              <a:latin typeface="Luckiest Guy"/>
              <a:ea typeface="Luckiest Guy"/>
              <a:cs typeface="Luckiest Guy"/>
              <a:sym typeface="Luckiest Guy"/>
            </a:endParaRPr>
          </a:p>
          <a:p>
            <a:pPr indent="0" lvl="0" marL="0" rtl="0" algn="l">
              <a:lnSpc>
                <a:spcPct val="100000"/>
              </a:lnSpc>
              <a:spcBef>
                <a:spcPts val="0"/>
              </a:spcBef>
              <a:spcAft>
                <a:spcPts val="0"/>
              </a:spcAft>
              <a:buNone/>
            </a:pPr>
            <a:r>
              <a:rPr b="1" lang="en"/>
              <a:t>Monday/Tuesday: </a:t>
            </a:r>
            <a:r>
              <a:rPr lang="en"/>
              <a:t>ELA &amp; SS Focus</a:t>
            </a:r>
            <a:endParaRPr/>
          </a:p>
          <a:p>
            <a:pPr indent="0" lvl="0" marL="0" rtl="0" algn="l">
              <a:lnSpc>
                <a:spcPct val="100000"/>
              </a:lnSpc>
              <a:spcBef>
                <a:spcPts val="0"/>
              </a:spcBef>
              <a:spcAft>
                <a:spcPts val="0"/>
              </a:spcAft>
              <a:buNone/>
            </a:pPr>
            <a:r>
              <a:rPr b="1" lang="en"/>
              <a:t>Wednesday: </a:t>
            </a:r>
            <a:r>
              <a:rPr lang="en"/>
              <a:t>Community Building SEL</a:t>
            </a:r>
            <a:endParaRPr/>
          </a:p>
          <a:p>
            <a:pPr indent="0" lvl="0" marL="0" rtl="0" algn="l">
              <a:lnSpc>
                <a:spcPct val="100000"/>
              </a:lnSpc>
              <a:spcBef>
                <a:spcPts val="0"/>
              </a:spcBef>
              <a:spcAft>
                <a:spcPts val="0"/>
              </a:spcAft>
              <a:buNone/>
            </a:pPr>
            <a:r>
              <a:rPr b="1" lang="en"/>
              <a:t>Thursday/Friday: </a:t>
            </a:r>
            <a:r>
              <a:rPr lang="en"/>
              <a:t>Math &amp; Science</a:t>
            </a:r>
            <a:endParaRPr/>
          </a:p>
          <a:p>
            <a:pPr indent="0" lvl="0" marL="0" rtl="0" algn="l">
              <a:lnSpc>
                <a:spcPct val="100000"/>
              </a:lnSpc>
              <a:spcBef>
                <a:spcPts val="0"/>
              </a:spcBef>
              <a:spcAft>
                <a:spcPts val="0"/>
              </a:spcAft>
              <a:buNone/>
            </a:pPr>
            <a:r>
              <a:t/>
            </a:r>
            <a:endParaRPr/>
          </a:p>
        </p:txBody>
      </p:sp>
      <p:sp>
        <p:nvSpPr>
          <p:cNvPr id="258" name="Google Shape;258;p43"/>
          <p:cNvSpPr txBox="1"/>
          <p:nvPr/>
        </p:nvSpPr>
        <p:spPr>
          <a:xfrm>
            <a:off x="413925" y="735800"/>
            <a:ext cx="7514100" cy="3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sz="2600" u="sng">
                <a:solidFill>
                  <a:srgbClr val="FF0000"/>
                </a:solidFill>
                <a:latin typeface="Oswald"/>
                <a:ea typeface="Oswald"/>
                <a:cs typeface="Oswald"/>
                <a:sym typeface="Oswald"/>
              </a:rPr>
              <a:t>Literacy</a:t>
            </a:r>
            <a:r>
              <a:rPr b="1" lang="en" sz="2600">
                <a:solidFill>
                  <a:srgbClr val="FF0000"/>
                </a:solidFill>
                <a:latin typeface="Oswald"/>
                <a:ea typeface="Oswald"/>
                <a:cs typeface="Oswald"/>
                <a:sym typeface="Oswald"/>
              </a:rPr>
              <a:t> addressed everyday, whether explicit or embedded through direct or independent practice</a:t>
            </a:r>
            <a:endParaRPr b="1" sz="2600">
              <a:solidFill>
                <a:srgbClr val="FF0000"/>
              </a:solidFill>
              <a:latin typeface="Oswald"/>
              <a:ea typeface="Oswald"/>
              <a:cs typeface="Oswald"/>
              <a:sym typeface="Oswald"/>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262" name="Shape 262"/>
        <p:cNvGrpSpPr/>
        <p:nvPr/>
      </p:nvGrpSpPr>
      <p:grpSpPr>
        <a:xfrm>
          <a:off x="0" y="0"/>
          <a:ext cx="0" cy="0"/>
          <a:chOff x="0" y="0"/>
          <a:chExt cx="0" cy="0"/>
        </a:xfrm>
      </p:grpSpPr>
      <p:sp>
        <p:nvSpPr>
          <p:cNvPr id="263" name="Google Shape;26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Suggestions for Students Virtual Only</a:t>
            </a:r>
            <a:endParaRPr/>
          </a:p>
          <a:p>
            <a:pPr indent="0" lvl="0" marL="0" rtl="0" algn="l">
              <a:spcBef>
                <a:spcPts val="0"/>
              </a:spcBef>
              <a:spcAft>
                <a:spcPts val="0"/>
              </a:spcAft>
              <a:buNone/>
            </a:pPr>
            <a:r>
              <a:t/>
            </a:r>
            <a:endParaRPr/>
          </a:p>
        </p:txBody>
      </p:sp>
      <p:sp>
        <p:nvSpPr>
          <p:cNvPr id="264" name="Google Shape;264;p44"/>
          <p:cNvSpPr txBox="1"/>
          <p:nvPr>
            <p:ph idx="1" type="body"/>
          </p:nvPr>
        </p:nvSpPr>
        <p:spPr>
          <a:xfrm>
            <a:off x="311700" y="1100875"/>
            <a:ext cx="8520600" cy="3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500">
                <a:solidFill>
                  <a:srgbClr val="0000FF"/>
                </a:solidFill>
                <a:latin typeface="Luckiest Guy"/>
                <a:ea typeface="Luckiest Guy"/>
                <a:cs typeface="Luckiest Guy"/>
                <a:sym typeface="Luckiest Guy"/>
              </a:rPr>
              <a:t>Grades 6-12/CTE Subject Areas</a:t>
            </a:r>
            <a:endParaRPr b="1" sz="2500">
              <a:solidFill>
                <a:srgbClr val="0000FF"/>
              </a:solidFill>
              <a:latin typeface="Luckiest Guy"/>
              <a:ea typeface="Luckiest Guy"/>
              <a:cs typeface="Luckiest Guy"/>
              <a:sym typeface="Luckiest Guy"/>
            </a:endParaRPr>
          </a:p>
          <a:p>
            <a:pPr indent="0" lvl="0" marL="0" rtl="0" algn="l">
              <a:lnSpc>
                <a:spcPct val="100000"/>
              </a:lnSpc>
              <a:spcBef>
                <a:spcPts val="0"/>
              </a:spcBef>
              <a:spcAft>
                <a:spcPts val="0"/>
              </a:spcAft>
              <a:buNone/>
            </a:pPr>
            <a:r>
              <a:rPr b="1" lang="en"/>
              <a:t>Synchronous: </a:t>
            </a:r>
            <a:r>
              <a:rPr lang="en"/>
              <a:t>Check-Ins (3 times per week)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t>Asynchronous: </a:t>
            </a:r>
            <a:r>
              <a:rPr lang="en"/>
              <a:t>Instruction should have, at most, three/four videos and a action item to provide feedback at their ability level in each subject area</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solidFill>
                  <a:srgbClr val="0000FF"/>
                </a:solidFill>
                <a:latin typeface="Luckiest Guy"/>
                <a:ea typeface="Luckiest Guy"/>
                <a:cs typeface="Luckiest Guy"/>
                <a:sym typeface="Luckiest Guy"/>
              </a:rPr>
              <a:t>Instructional Focus in Each Subject Area</a:t>
            </a:r>
            <a:endParaRPr>
              <a:solidFill>
                <a:srgbClr val="0000FF"/>
              </a:solidFill>
              <a:latin typeface="Luckiest Guy"/>
              <a:ea typeface="Luckiest Guy"/>
              <a:cs typeface="Luckiest Guy"/>
              <a:sym typeface="Luckiest Guy"/>
            </a:endParaRPr>
          </a:p>
          <a:p>
            <a:pPr indent="0" lvl="0" marL="0" rtl="0" algn="l">
              <a:lnSpc>
                <a:spcPct val="100000"/>
              </a:lnSpc>
              <a:spcBef>
                <a:spcPts val="0"/>
              </a:spcBef>
              <a:spcAft>
                <a:spcPts val="0"/>
              </a:spcAft>
              <a:buNone/>
            </a:pPr>
            <a:r>
              <a:rPr b="1" lang="en"/>
              <a:t>Monday: </a:t>
            </a:r>
            <a:r>
              <a:rPr lang="en"/>
              <a:t>Video &amp; Activity</a:t>
            </a:r>
            <a:endParaRPr/>
          </a:p>
          <a:p>
            <a:pPr indent="0" lvl="0" marL="0" rtl="0" algn="l">
              <a:lnSpc>
                <a:spcPct val="100000"/>
              </a:lnSpc>
              <a:spcBef>
                <a:spcPts val="0"/>
              </a:spcBef>
              <a:spcAft>
                <a:spcPts val="0"/>
              </a:spcAft>
              <a:buNone/>
            </a:pPr>
            <a:r>
              <a:rPr b="1" lang="en"/>
              <a:t>Tuesday: </a:t>
            </a:r>
            <a:r>
              <a:rPr lang="en"/>
              <a:t>Discussion Opportunities</a:t>
            </a:r>
            <a:endParaRPr/>
          </a:p>
          <a:p>
            <a:pPr indent="0" lvl="0" marL="0" rtl="0" algn="l">
              <a:lnSpc>
                <a:spcPct val="100000"/>
              </a:lnSpc>
              <a:spcBef>
                <a:spcPts val="0"/>
              </a:spcBef>
              <a:spcAft>
                <a:spcPts val="0"/>
              </a:spcAft>
              <a:buNone/>
            </a:pPr>
            <a:r>
              <a:rPr b="1" lang="en"/>
              <a:t>Wednesday: </a:t>
            </a:r>
            <a:r>
              <a:rPr lang="en"/>
              <a:t>Community Building SEL</a:t>
            </a:r>
            <a:endParaRPr/>
          </a:p>
          <a:p>
            <a:pPr indent="0" lvl="0" marL="0" rtl="0" algn="l">
              <a:lnSpc>
                <a:spcPct val="100000"/>
              </a:lnSpc>
              <a:spcBef>
                <a:spcPts val="0"/>
              </a:spcBef>
              <a:spcAft>
                <a:spcPts val="0"/>
              </a:spcAft>
              <a:buNone/>
            </a:pPr>
            <a:r>
              <a:rPr b="1" lang="en"/>
              <a:t>Thursday: </a:t>
            </a:r>
            <a:r>
              <a:rPr lang="en"/>
              <a:t>Choice &amp; Exploration</a:t>
            </a:r>
            <a:endParaRPr/>
          </a:p>
          <a:p>
            <a:pPr indent="0" lvl="0" marL="0" rtl="0" algn="l">
              <a:lnSpc>
                <a:spcPct val="100000"/>
              </a:lnSpc>
              <a:spcBef>
                <a:spcPts val="0"/>
              </a:spcBef>
              <a:spcAft>
                <a:spcPts val="0"/>
              </a:spcAft>
              <a:buNone/>
            </a:pPr>
            <a:r>
              <a:rPr b="1" lang="en"/>
              <a:t>Friday: </a:t>
            </a:r>
            <a:r>
              <a:rPr lang="en"/>
              <a:t>Submission</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268" name="Shape 268"/>
        <p:cNvGrpSpPr/>
        <p:nvPr/>
      </p:nvGrpSpPr>
      <p:grpSpPr>
        <a:xfrm>
          <a:off x="0" y="0"/>
          <a:ext cx="0" cy="0"/>
          <a:chOff x="0" y="0"/>
          <a:chExt cx="0" cy="0"/>
        </a:xfrm>
      </p:grpSpPr>
      <p:sp>
        <p:nvSpPr>
          <p:cNvPr id="269" name="Google Shape;269;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K-12 During the Day (Teachers &amp; Teaching Assistants)</a:t>
            </a:r>
            <a:endParaRPr/>
          </a:p>
        </p:txBody>
      </p:sp>
      <p:sp>
        <p:nvSpPr>
          <p:cNvPr id="270" name="Google Shape;270;p4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Checking email and Google Classroom Stream</a:t>
            </a:r>
            <a:endParaRPr/>
          </a:p>
          <a:p>
            <a:pPr indent="-342900" lvl="0" marL="457200" rtl="0" algn="l">
              <a:spcBef>
                <a:spcPts val="0"/>
              </a:spcBef>
              <a:spcAft>
                <a:spcPts val="0"/>
              </a:spcAft>
              <a:buSzPts val="1800"/>
              <a:buChar char="●"/>
            </a:pPr>
            <a:r>
              <a:rPr lang="en"/>
              <a:t>Create/provide Instructional Videos specific to topic, subject area </a:t>
            </a:r>
            <a:endParaRPr/>
          </a:p>
          <a:p>
            <a:pPr indent="0" lvl="0" marL="457200" rtl="0" algn="l">
              <a:spcBef>
                <a:spcPts val="0"/>
              </a:spcBef>
              <a:spcAft>
                <a:spcPts val="0"/>
              </a:spcAft>
              <a:buNone/>
            </a:pPr>
            <a:r>
              <a:rPr lang="en"/>
              <a:t>(Carefully Cultivated Resources)</a:t>
            </a:r>
            <a:endParaRPr/>
          </a:p>
          <a:p>
            <a:pPr indent="-342900" lvl="0" marL="457200" rtl="0" algn="l">
              <a:spcBef>
                <a:spcPts val="0"/>
              </a:spcBef>
              <a:spcAft>
                <a:spcPts val="0"/>
              </a:spcAft>
              <a:buSzPts val="1800"/>
              <a:buChar char="●"/>
            </a:pPr>
            <a:r>
              <a:rPr lang="en"/>
              <a:t>Provide Independent Practice (Ex. I-Ready, Project Based Learning, Rubrics)</a:t>
            </a:r>
            <a:endParaRPr/>
          </a:p>
          <a:p>
            <a:pPr indent="-342900" lvl="0" marL="457200" rtl="0" algn="l">
              <a:spcBef>
                <a:spcPts val="0"/>
              </a:spcBef>
              <a:spcAft>
                <a:spcPts val="0"/>
              </a:spcAft>
              <a:buSzPts val="1800"/>
              <a:buChar char="●"/>
            </a:pPr>
            <a:r>
              <a:rPr lang="en"/>
              <a:t>Organize Content to make sense with clear direction</a:t>
            </a:r>
            <a:endParaRPr/>
          </a:p>
          <a:p>
            <a:pPr indent="-342900" lvl="0" marL="457200" rtl="0" algn="l">
              <a:spcBef>
                <a:spcPts val="0"/>
              </a:spcBef>
              <a:spcAft>
                <a:spcPts val="0"/>
              </a:spcAft>
              <a:buSzPts val="1800"/>
              <a:buChar char="●"/>
            </a:pPr>
            <a:r>
              <a:rPr lang="en"/>
              <a:t>Lead live meetings and post your contact information and hours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6"/>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0" lang="en" sz="3700">
                <a:solidFill>
                  <a:srgbClr val="0000FF"/>
                </a:solidFill>
                <a:latin typeface="Permanent Marker"/>
                <a:ea typeface="Permanent Marker"/>
                <a:cs typeface="Permanent Marker"/>
                <a:sym typeface="Permanent Marker"/>
              </a:rPr>
              <a:t>Student Support </a:t>
            </a:r>
            <a:endParaRPr b="0" sz="3700">
              <a:solidFill>
                <a:srgbClr val="0000FF"/>
              </a:solidFill>
              <a:latin typeface="Permanent Marker"/>
              <a:ea typeface="Permanent Marker"/>
              <a:cs typeface="Permanent Marker"/>
              <a:sym typeface="Permanent Marker"/>
            </a:endParaRPr>
          </a:p>
          <a:p>
            <a:pPr indent="0" lvl="0" marL="457200" rtl="0" algn="ctr">
              <a:lnSpc>
                <a:spcPct val="115000"/>
              </a:lnSpc>
              <a:spcBef>
                <a:spcPts val="1600"/>
              </a:spcBef>
              <a:spcAft>
                <a:spcPts val="1600"/>
              </a:spcAft>
              <a:buNone/>
            </a:pPr>
            <a:r>
              <a:rPr b="0" lang="en" sz="1600">
                <a:latin typeface="Permanent Marker"/>
                <a:ea typeface="Permanent Marker"/>
                <a:cs typeface="Permanent Marker"/>
                <a:sym typeface="Permanent Marker"/>
              </a:rPr>
              <a:t>(MTSS, Community Building, Accessibility, Management Needs, Related Services, Google Classroom/Voice, Technology &amp; Professional Development)</a:t>
            </a:r>
            <a:endParaRPr sz="6600">
              <a:latin typeface="Permanent Marker"/>
              <a:ea typeface="Permanent Marker"/>
              <a:cs typeface="Permanent Marker"/>
              <a:sym typeface="Permanent Marker"/>
            </a:endParaRPr>
          </a:p>
        </p:txBody>
      </p:sp>
      <p:sp>
        <p:nvSpPr>
          <p:cNvPr id="276" name="Google Shape;276;p46"/>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Section III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type="title"/>
          </p:nvPr>
        </p:nvSpPr>
        <p:spPr>
          <a:xfrm rot="-5400000">
            <a:off x="-1260600" y="1824375"/>
            <a:ext cx="4863000" cy="142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400">
                <a:latin typeface="Luckiest Guy"/>
                <a:ea typeface="Luckiest Guy"/>
                <a:cs typeface="Luckiest Guy"/>
                <a:sym typeface="Luckiest Guy"/>
              </a:rPr>
              <a:t>RTI/MTSS</a:t>
            </a:r>
            <a:endParaRPr sz="8400">
              <a:latin typeface="Luckiest Guy"/>
              <a:ea typeface="Luckiest Guy"/>
              <a:cs typeface="Luckiest Guy"/>
              <a:sym typeface="Luckiest Guy"/>
            </a:endParaRPr>
          </a:p>
        </p:txBody>
      </p:sp>
      <p:pic>
        <p:nvPicPr>
          <p:cNvPr id="282" name="Google Shape;282;p47"/>
          <p:cNvPicPr preferRelativeResize="0"/>
          <p:nvPr/>
        </p:nvPicPr>
        <p:blipFill>
          <a:blip r:embed="rId3">
            <a:alphaModFix/>
          </a:blip>
          <a:stretch>
            <a:fillRect/>
          </a:stretch>
        </p:blipFill>
        <p:spPr>
          <a:xfrm>
            <a:off x="1882949" y="696179"/>
            <a:ext cx="6708772" cy="389542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8"/>
          <p:cNvSpPr txBox="1"/>
          <p:nvPr>
            <p:ph type="title"/>
          </p:nvPr>
        </p:nvSpPr>
        <p:spPr>
          <a:xfrm rot="-5400000">
            <a:off x="-1283825" y="2390475"/>
            <a:ext cx="4019700" cy="6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sz="4800">
                <a:solidFill>
                  <a:srgbClr val="F46524"/>
                </a:solidFill>
                <a:latin typeface="Pacifico"/>
                <a:ea typeface="Pacifico"/>
                <a:cs typeface="Pacifico"/>
                <a:sym typeface="Pacifico"/>
              </a:rPr>
              <a:t>RTI Model</a:t>
            </a:r>
            <a:endParaRPr b="1" sz="4800">
              <a:solidFill>
                <a:srgbClr val="F46524"/>
              </a:solidFill>
              <a:latin typeface="Pacifico"/>
              <a:ea typeface="Pacifico"/>
              <a:cs typeface="Pacifico"/>
              <a:sym typeface="Pacifico"/>
            </a:endParaRPr>
          </a:p>
          <a:p>
            <a:pPr indent="0" lvl="0" marL="0" rtl="0" algn="l">
              <a:spcBef>
                <a:spcPts val="0"/>
              </a:spcBef>
              <a:spcAft>
                <a:spcPts val="0"/>
              </a:spcAft>
              <a:buNone/>
            </a:pPr>
            <a:r>
              <a:t/>
            </a:r>
            <a:endParaRPr b="1">
              <a:solidFill>
                <a:srgbClr val="000000"/>
              </a:solidFill>
              <a:latin typeface="Raleway"/>
              <a:ea typeface="Raleway"/>
              <a:cs typeface="Raleway"/>
              <a:sym typeface="Raleway"/>
            </a:endParaRPr>
          </a:p>
          <a:p>
            <a:pPr indent="0" lvl="0" marL="0" rtl="0" algn="l">
              <a:spcBef>
                <a:spcPts val="0"/>
              </a:spcBef>
              <a:spcAft>
                <a:spcPts val="0"/>
              </a:spcAft>
              <a:buNone/>
            </a:pPr>
            <a:r>
              <a:t/>
            </a:r>
            <a:endParaRPr/>
          </a:p>
        </p:txBody>
      </p:sp>
      <p:pic>
        <p:nvPicPr>
          <p:cNvPr id="288" name="Google Shape;288;p48"/>
          <p:cNvPicPr preferRelativeResize="0"/>
          <p:nvPr/>
        </p:nvPicPr>
        <p:blipFill>
          <a:blip r:embed="rId3">
            <a:alphaModFix/>
          </a:blip>
          <a:stretch>
            <a:fillRect/>
          </a:stretch>
        </p:blipFill>
        <p:spPr>
          <a:xfrm>
            <a:off x="1145200" y="425488"/>
            <a:ext cx="7167075" cy="4292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92" name="Shape 292"/>
        <p:cNvGrpSpPr/>
        <p:nvPr/>
      </p:nvGrpSpPr>
      <p:grpSpPr>
        <a:xfrm>
          <a:off x="0" y="0"/>
          <a:ext cx="0" cy="0"/>
          <a:chOff x="0" y="0"/>
          <a:chExt cx="0" cy="0"/>
        </a:xfrm>
      </p:grpSpPr>
      <p:sp>
        <p:nvSpPr>
          <p:cNvPr id="293" name="Google Shape;293;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a Community “Virtually”</a:t>
            </a:r>
            <a:endParaRPr/>
          </a:p>
        </p:txBody>
      </p:sp>
      <p:sp>
        <p:nvSpPr>
          <p:cNvPr id="294" name="Google Shape;294;p49"/>
          <p:cNvSpPr txBox="1"/>
          <p:nvPr>
            <p:ph idx="1" type="body"/>
          </p:nvPr>
        </p:nvSpPr>
        <p:spPr>
          <a:xfrm>
            <a:off x="391325" y="1064050"/>
            <a:ext cx="47520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u="sng">
                <a:solidFill>
                  <a:srgbClr val="FF0000"/>
                </a:solidFill>
                <a:latin typeface="Oswald"/>
                <a:ea typeface="Oswald"/>
                <a:cs typeface="Oswald"/>
                <a:sym typeface="Oswald"/>
                <a:hlinkClick r:id="rId3">
                  <a:extLst>
                    <a:ext uri="{A12FA001-AC4F-418D-AE19-62706E023703}">
                      <ahyp:hlinkClr val="tx"/>
                    </a:ext>
                  </a:extLst>
                </a:hlinkClick>
              </a:rPr>
              <a:t>Learning Styles Inventory</a:t>
            </a:r>
            <a:endParaRPr sz="2100">
              <a:solidFill>
                <a:srgbClr val="FF0000"/>
              </a:solidFill>
              <a:latin typeface="Oswald"/>
              <a:ea typeface="Oswald"/>
              <a:cs typeface="Oswald"/>
              <a:sym typeface="Oswald"/>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295" name="Google Shape;295;p49"/>
          <p:cNvPicPr preferRelativeResize="0"/>
          <p:nvPr/>
        </p:nvPicPr>
        <p:blipFill>
          <a:blip r:embed="rId4">
            <a:alphaModFix/>
          </a:blip>
          <a:stretch>
            <a:fillRect/>
          </a:stretch>
        </p:blipFill>
        <p:spPr>
          <a:xfrm>
            <a:off x="391325" y="1531000"/>
            <a:ext cx="8396150" cy="37016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99" name="Shape 299"/>
        <p:cNvGrpSpPr/>
        <p:nvPr/>
      </p:nvGrpSpPr>
      <p:grpSpPr>
        <a:xfrm>
          <a:off x="0" y="0"/>
          <a:ext cx="0" cy="0"/>
          <a:chOff x="0" y="0"/>
          <a:chExt cx="0" cy="0"/>
        </a:xfrm>
      </p:grpSpPr>
      <p:sp>
        <p:nvSpPr>
          <p:cNvPr id="300" name="Google Shape;30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latin typeface="Playfair Display"/>
              <a:ea typeface="Playfair Display"/>
              <a:cs typeface="Playfair Display"/>
              <a:sym typeface="Playfair Display"/>
            </a:endParaRPr>
          </a:p>
          <a:p>
            <a:pPr indent="0" lvl="0" marL="0" rtl="0" algn="l">
              <a:spcBef>
                <a:spcPts val="0"/>
              </a:spcBef>
              <a:spcAft>
                <a:spcPts val="0"/>
              </a:spcAft>
              <a:buNone/>
            </a:pPr>
            <a:r>
              <a:rPr b="1" lang="en" sz="4500">
                <a:latin typeface="Playfair Display"/>
                <a:ea typeface="Playfair Display"/>
                <a:cs typeface="Playfair Display"/>
                <a:sym typeface="Playfair Display"/>
              </a:rPr>
              <a:t>Accessibility</a:t>
            </a:r>
            <a:endParaRPr b="1" sz="5700"/>
          </a:p>
        </p:txBody>
      </p:sp>
      <p:sp>
        <p:nvSpPr>
          <p:cNvPr id="301" name="Google Shape;301;p50"/>
          <p:cNvSpPr txBox="1"/>
          <p:nvPr>
            <p:ph idx="1" type="body"/>
          </p:nvPr>
        </p:nvSpPr>
        <p:spPr>
          <a:xfrm>
            <a:off x="311700" y="16468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100" u="sng">
                <a:solidFill>
                  <a:srgbClr val="FF0000"/>
                </a:solidFill>
                <a:latin typeface="Oswald"/>
                <a:ea typeface="Oswald"/>
                <a:cs typeface="Oswald"/>
                <a:sym typeface="Oswald"/>
                <a:hlinkClick r:id="rId3">
                  <a:extLst>
                    <a:ext uri="{A12FA001-AC4F-418D-AE19-62706E023703}">
                      <ahyp:hlinkClr val="tx"/>
                    </a:ext>
                  </a:extLst>
                </a:hlinkClick>
              </a:rPr>
              <a:t>Making Google Classroom Accessible</a:t>
            </a:r>
            <a:endParaRPr sz="2100">
              <a:solidFill>
                <a:srgbClr val="FF0000"/>
              </a:solidFill>
              <a:latin typeface="Oswald"/>
              <a:ea typeface="Oswald"/>
              <a:cs typeface="Oswald"/>
              <a:sym typeface="Oswald"/>
            </a:endParaRPr>
          </a:p>
        </p:txBody>
      </p:sp>
      <p:pic>
        <p:nvPicPr>
          <p:cNvPr id="302" name="Google Shape;302;p50"/>
          <p:cNvPicPr preferRelativeResize="0"/>
          <p:nvPr/>
        </p:nvPicPr>
        <p:blipFill>
          <a:blip r:embed="rId4">
            <a:alphaModFix/>
          </a:blip>
          <a:stretch>
            <a:fillRect/>
          </a:stretch>
        </p:blipFill>
        <p:spPr>
          <a:xfrm>
            <a:off x="4101975" y="822950"/>
            <a:ext cx="4682000" cy="3665149"/>
          </a:xfrm>
          <a:prstGeom prst="rect">
            <a:avLst/>
          </a:prstGeom>
          <a:noFill/>
          <a:ln>
            <a:noFill/>
          </a:ln>
        </p:spPr>
      </p:pic>
      <p:pic>
        <p:nvPicPr>
          <p:cNvPr id="303" name="Google Shape;303;p50"/>
          <p:cNvPicPr preferRelativeResize="0"/>
          <p:nvPr/>
        </p:nvPicPr>
        <p:blipFill>
          <a:blip r:embed="rId5">
            <a:alphaModFix/>
          </a:blip>
          <a:stretch>
            <a:fillRect/>
          </a:stretch>
        </p:blipFill>
        <p:spPr>
          <a:xfrm>
            <a:off x="899200" y="2380375"/>
            <a:ext cx="2424950" cy="2424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07" name="Shape 307"/>
        <p:cNvGrpSpPr/>
        <p:nvPr/>
      </p:nvGrpSpPr>
      <p:grpSpPr>
        <a:xfrm>
          <a:off x="0" y="0"/>
          <a:ext cx="0" cy="0"/>
          <a:chOff x="0" y="0"/>
          <a:chExt cx="0" cy="0"/>
        </a:xfrm>
      </p:grpSpPr>
      <p:sp>
        <p:nvSpPr>
          <p:cNvPr id="308" name="Google Shape;308;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3600">
                <a:latin typeface="Impact"/>
                <a:ea typeface="Impact"/>
                <a:cs typeface="Impact"/>
                <a:sym typeface="Impact"/>
              </a:rPr>
              <a:t>Student Management Needs</a:t>
            </a:r>
            <a:endParaRPr/>
          </a:p>
        </p:txBody>
      </p:sp>
      <p:sp>
        <p:nvSpPr>
          <p:cNvPr id="309" name="Google Shape;309;p5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Oswald"/>
              <a:buChar char="●"/>
            </a:pPr>
            <a:r>
              <a:rPr lang="en" sz="2000">
                <a:latin typeface="Oswald"/>
                <a:ea typeface="Oswald"/>
                <a:cs typeface="Oswald"/>
                <a:sym typeface="Oswald"/>
              </a:rPr>
              <a:t>Student Management Needs/Accommodations/Modifications section on IEP </a:t>
            </a:r>
            <a:r>
              <a:rPr lang="en" sz="2000" u="sng">
                <a:solidFill>
                  <a:srgbClr val="FF0000"/>
                </a:solidFill>
                <a:latin typeface="Oswald"/>
                <a:ea typeface="Oswald"/>
                <a:cs typeface="Oswald"/>
                <a:sym typeface="Oswald"/>
              </a:rPr>
              <a:t>must be reviewed and implemented accordingly </a:t>
            </a:r>
            <a:r>
              <a:rPr lang="en" sz="2000">
                <a:latin typeface="Oswald"/>
                <a:ea typeface="Oswald"/>
                <a:cs typeface="Oswald"/>
                <a:sym typeface="Oswald"/>
              </a:rPr>
              <a:t>during interim virtual instruction. </a:t>
            </a:r>
            <a:endParaRPr sz="2000">
              <a:latin typeface="Oswald"/>
              <a:ea typeface="Oswald"/>
              <a:cs typeface="Oswald"/>
              <a:sym typeface="Oswald"/>
            </a:endParaRPr>
          </a:p>
          <a:p>
            <a:pPr indent="-355600" lvl="0" marL="457200" rtl="0" algn="l">
              <a:lnSpc>
                <a:spcPct val="115000"/>
              </a:lnSpc>
              <a:spcBef>
                <a:spcPts val="0"/>
              </a:spcBef>
              <a:spcAft>
                <a:spcPts val="0"/>
              </a:spcAft>
              <a:buSzPts val="2000"/>
              <a:buFont typeface="Comfortaa"/>
              <a:buChar char="●"/>
            </a:pPr>
            <a:r>
              <a:rPr lang="en" sz="2000">
                <a:latin typeface="Oswald"/>
                <a:ea typeface="Oswald"/>
                <a:cs typeface="Oswald"/>
                <a:sym typeface="Oswald"/>
              </a:rPr>
              <a:t>Teachers should keep in mind the challenges students and families face as they try to navigate online learning. </a:t>
            </a:r>
            <a:r>
              <a:rPr b="1" lang="en" sz="2000">
                <a:highlight>
                  <a:srgbClr val="FFFF00"/>
                </a:highlight>
                <a:latin typeface="Oswald"/>
                <a:ea typeface="Oswald"/>
                <a:cs typeface="Oswald"/>
                <a:sym typeface="Oswald"/>
              </a:rPr>
              <a:t>Ex. ensuring appropriate breaks, time to stretch, etc. should be provided on a regular basis throughout the morning. </a:t>
            </a:r>
            <a:endParaRPr b="1" sz="2000">
              <a:highlight>
                <a:srgbClr val="FFFF00"/>
              </a:highlight>
              <a:latin typeface="Oswald"/>
              <a:ea typeface="Oswald"/>
              <a:cs typeface="Oswald"/>
              <a:sym typeface="Oswald"/>
            </a:endParaRPr>
          </a:p>
          <a:p>
            <a:pPr indent="-355600" lvl="0" marL="457200" rtl="0" algn="l">
              <a:lnSpc>
                <a:spcPct val="115000"/>
              </a:lnSpc>
              <a:spcBef>
                <a:spcPts val="0"/>
              </a:spcBef>
              <a:spcAft>
                <a:spcPts val="0"/>
              </a:spcAft>
              <a:buSzPts val="2000"/>
              <a:buFont typeface="Comfortaa"/>
              <a:buChar char="●"/>
            </a:pPr>
            <a:r>
              <a:rPr lang="en" sz="2000">
                <a:latin typeface="Oswald"/>
                <a:ea typeface="Oswald"/>
                <a:cs typeface="Oswald"/>
                <a:sym typeface="Oswald"/>
              </a:rPr>
              <a:t>Remember the challenges some of our students have when in person? </a:t>
            </a:r>
            <a:r>
              <a:rPr b="1" lang="en" sz="2000">
                <a:latin typeface="Oswald"/>
                <a:ea typeface="Oswald"/>
                <a:cs typeface="Oswald"/>
                <a:sym typeface="Oswald"/>
              </a:rPr>
              <a:t>Those same difficulties may be exacerbated when trying to learn online. </a:t>
            </a:r>
            <a:endParaRPr b="1" sz="2000">
              <a:latin typeface="Oswald"/>
              <a:ea typeface="Oswald"/>
              <a:cs typeface="Oswald"/>
              <a:sym typeface="Oswald"/>
            </a:endParaRPr>
          </a:p>
          <a:p>
            <a:pPr indent="0" lvl="0" marL="0" rtl="0" algn="l">
              <a:lnSpc>
                <a:spcPct val="115000"/>
              </a:lnSpc>
              <a:spcBef>
                <a:spcPts val="1600"/>
              </a:spcBef>
              <a:spcAft>
                <a:spcPts val="0"/>
              </a:spcAft>
              <a:buSzPts val="1800"/>
              <a:buNone/>
            </a:pPr>
            <a:r>
              <a:t/>
            </a:r>
            <a:endParaRPr sz="2000">
              <a:latin typeface="Oswald"/>
              <a:ea typeface="Oswald"/>
              <a:cs typeface="Oswald"/>
              <a:sym typeface="Oswald"/>
            </a:endParaRPr>
          </a:p>
          <a:p>
            <a:pPr indent="0" lvl="0" marL="0" rtl="0" algn="l">
              <a:lnSpc>
                <a:spcPct val="115000"/>
              </a:lnSpc>
              <a:spcBef>
                <a:spcPts val="1600"/>
              </a:spcBef>
              <a:spcAft>
                <a:spcPts val="1600"/>
              </a:spcAft>
              <a:buSzPts val="1800"/>
              <a:buNone/>
            </a:pPr>
            <a:r>
              <a:t/>
            </a:r>
            <a:endParaRPr sz="200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will cover… </a:t>
            </a:r>
            <a:endParaRPr/>
          </a:p>
          <a:p>
            <a:pPr indent="0" lvl="0" marL="0" rtl="0" algn="l">
              <a:spcBef>
                <a:spcPts val="0"/>
              </a:spcBef>
              <a:spcAft>
                <a:spcPts val="0"/>
              </a:spcAft>
              <a:buNone/>
            </a:pPr>
            <a:r>
              <a:t/>
            </a:r>
            <a:endParaRPr/>
          </a:p>
        </p:txBody>
      </p:sp>
      <p:sp>
        <p:nvSpPr>
          <p:cNvPr id="84" name="Google Shape;84;p16"/>
          <p:cNvSpPr txBox="1"/>
          <p:nvPr>
            <p:ph idx="1" type="body"/>
          </p:nvPr>
        </p:nvSpPr>
        <p:spPr>
          <a:xfrm>
            <a:off x="141400" y="1067225"/>
            <a:ext cx="65277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romanUcPeriod"/>
            </a:pPr>
            <a:r>
              <a:rPr b="1" lang="en" sz="2200">
                <a:solidFill>
                  <a:srgbClr val="0000FF"/>
                </a:solidFill>
              </a:rPr>
              <a:t>Pedagogy</a:t>
            </a:r>
            <a:r>
              <a:rPr lang="en"/>
              <a:t> (In-Person/Virtual Instructional Models, Daily Expectations, Staff Roles &amp; Responsibilities)</a:t>
            </a:r>
            <a:endParaRPr/>
          </a:p>
          <a:p>
            <a:pPr indent="-342900" lvl="0" marL="457200" rtl="0" algn="l">
              <a:spcBef>
                <a:spcPts val="0"/>
              </a:spcBef>
              <a:spcAft>
                <a:spcPts val="0"/>
              </a:spcAft>
              <a:buSzPts val="1800"/>
              <a:buAutoNum type="romanUcPeriod"/>
            </a:pPr>
            <a:r>
              <a:rPr b="1" lang="en" sz="2200">
                <a:solidFill>
                  <a:srgbClr val="0000FF"/>
                </a:solidFill>
              </a:rPr>
              <a:t>Explicit Instruction</a:t>
            </a:r>
            <a:r>
              <a:rPr lang="en"/>
              <a:t> (Lesson Planning, NYSED Instructional Mandates &amp; Virtual Students)</a:t>
            </a:r>
            <a:endParaRPr/>
          </a:p>
          <a:p>
            <a:pPr indent="-342900" lvl="0" marL="457200" rtl="0" algn="l">
              <a:spcBef>
                <a:spcPts val="0"/>
              </a:spcBef>
              <a:spcAft>
                <a:spcPts val="0"/>
              </a:spcAft>
              <a:buSzPts val="1800"/>
              <a:buAutoNum type="romanUcPeriod"/>
            </a:pPr>
            <a:r>
              <a:rPr b="1" lang="en" sz="2100">
                <a:solidFill>
                  <a:srgbClr val="0000FF"/>
                </a:solidFill>
              </a:rPr>
              <a:t>Student Support</a:t>
            </a:r>
            <a:r>
              <a:rPr lang="en"/>
              <a:t> (MTSS, Community Building, Accessibility, </a:t>
            </a:r>
            <a:r>
              <a:rPr lang="en"/>
              <a:t>Management</a:t>
            </a:r>
            <a:r>
              <a:rPr lang="en"/>
              <a:t> Needs, Related Services, Google Classroom/Voice, Technology &amp; Professional Development)</a:t>
            </a:r>
            <a:endParaRPr/>
          </a:p>
          <a:p>
            <a:pPr indent="-342900" lvl="0" marL="457200" rtl="0" algn="l">
              <a:spcBef>
                <a:spcPts val="0"/>
              </a:spcBef>
              <a:spcAft>
                <a:spcPts val="0"/>
              </a:spcAft>
              <a:buSzPts val="1800"/>
              <a:buAutoNum type="romanUcPeriod"/>
            </a:pPr>
            <a:r>
              <a:rPr b="1" lang="en" sz="2100">
                <a:solidFill>
                  <a:srgbClr val="0000FF"/>
                </a:solidFill>
              </a:rPr>
              <a:t>Planning for the First Two Weeks with Students </a:t>
            </a:r>
            <a:r>
              <a:rPr lang="en"/>
              <a:t>(Resources for Health and Safety, Social/Emotional Learning Strategies &amp; Setting Up Physical/Virtual Space)</a:t>
            </a:r>
            <a:endParaRPr/>
          </a:p>
        </p:txBody>
      </p:sp>
      <p:pic>
        <p:nvPicPr>
          <p:cNvPr id="85" name="Google Shape;85;p16"/>
          <p:cNvPicPr preferRelativeResize="0"/>
          <p:nvPr/>
        </p:nvPicPr>
        <p:blipFill>
          <a:blip r:embed="rId3">
            <a:alphaModFix/>
          </a:blip>
          <a:stretch>
            <a:fillRect/>
          </a:stretch>
        </p:blipFill>
        <p:spPr>
          <a:xfrm>
            <a:off x="6291500" y="596500"/>
            <a:ext cx="2608325" cy="2752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13" name="Shape 313"/>
        <p:cNvGrpSpPr/>
        <p:nvPr/>
      </p:nvGrpSpPr>
      <p:grpSpPr>
        <a:xfrm>
          <a:off x="0" y="0"/>
          <a:ext cx="0" cy="0"/>
          <a:chOff x="0" y="0"/>
          <a:chExt cx="0" cy="0"/>
        </a:xfrm>
      </p:grpSpPr>
      <p:sp>
        <p:nvSpPr>
          <p:cNvPr id="314" name="Google Shape;31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500">
                <a:latin typeface="Impact"/>
                <a:ea typeface="Impact"/>
                <a:cs typeface="Impact"/>
                <a:sym typeface="Impact"/>
              </a:rPr>
              <a:t>Quick Movement Ideas </a:t>
            </a:r>
            <a:r>
              <a:rPr lang="en" sz="2000">
                <a:solidFill>
                  <a:srgbClr val="FF9900"/>
                </a:solidFill>
                <a:latin typeface="Impact"/>
                <a:ea typeface="Impact"/>
                <a:cs typeface="Impact"/>
                <a:sym typeface="Impact"/>
              </a:rPr>
              <a:t>(Google Search for More)</a:t>
            </a:r>
            <a:endParaRPr sz="2000">
              <a:solidFill>
                <a:srgbClr val="FF9900"/>
              </a:solidFill>
              <a:latin typeface="Impact"/>
              <a:ea typeface="Impact"/>
              <a:cs typeface="Impact"/>
              <a:sym typeface="Impact"/>
            </a:endParaRPr>
          </a:p>
        </p:txBody>
      </p:sp>
      <p:sp>
        <p:nvSpPr>
          <p:cNvPr id="315" name="Google Shape;315;p52"/>
          <p:cNvSpPr txBox="1"/>
          <p:nvPr>
            <p:ph idx="1" type="body"/>
          </p:nvPr>
        </p:nvSpPr>
        <p:spPr>
          <a:xfrm>
            <a:off x="720700" y="1140075"/>
            <a:ext cx="7880700" cy="34164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Would you rather...</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Dance up a storm…</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Freeze Dance…</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5-4-3-2-1 In this simple game, students stand up and the teacher (or leader) has them do five different movements in descending order…</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Break out in song…</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Simon Says…</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Stretching/Yoga</a:t>
            </a:r>
            <a:endParaRPr sz="2100">
              <a:solidFill>
                <a:srgbClr val="222222"/>
              </a:solidFill>
              <a:latin typeface="Oswald"/>
              <a:ea typeface="Oswald"/>
              <a:cs typeface="Oswald"/>
              <a:sym typeface="Oswald"/>
            </a:endParaRPr>
          </a:p>
          <a:p>
            <a:pPr indent="-368300" lvl="0" marL="457200" rtl="0" algn="l">
              <a:lnSpc>
                <a:spcPct val="115000"/>
              </a:lnSpc>
              <a:spcBef>
                <a:spcPts val="0"/>
              </a:spcBef>
              <a:spcAft>
                <a:spcPts val="0"/>
              </a:spcAft>
              <a:buClr>
                <a:srgbClr val="222222"/>
              </a:buClr>
              <a:buSzPts val="2200"/>
              <a:buFont typeface="Oswald"/>
              <a:buChar char="★"/>
            </a:pPr>
            <a:r>
              <a:rPr lang="en" sz="2100">
                <a:solidFill>
                  <a:srgbClr val="222222"/>
                </a:solidFill>
                <a:latin typeface="Oswald"/>
                <a:ea typeface="Oswald"/>
                <a:cs typeface="Oswald"/>
                <a:sym typeface="Oswald"/>
              </a:rPr>
              <a:t>Pretend you are a (Lion, Horse, etc)...</a:t>
            </a:r>
            <a:endParaRPr sz="2100">
              <a:solidFill>
                <a:srgbClr val="222222"/>
              </a:solidFill>
              <a:latin typeface="Oswald"/>
              <a:ea typeface="Oswald"/>
              <a:cs typeface="Oswald"/>
              <a:sym typeface="Oswald"/>
            </a:endParaRPr>
          </a:p>
          <a:p>
            <a:pPr indent="0" lvl="0" marL="0" rtl="0" algn="ctr">
              <a:lnSpc>
                <a:spcPct val="115000"/>
              </a:lnSpc>
              <a:spcBef>
                <a:spcPts val="300"/>
              </a:spcBef>
              <a:spcAft>
                <a:spcPts val="0"/>
              </a:spcAft>
              <a:buSzPts val="1800"/>
              <a:buNone/>
            </a:pPr>
            <a:r>
              <a:rPr b="1" lang="en" sz="1500">
                <a:solidFill>
                  <a:srgbClr val="FF0000"/>
                </a:solidFill>
                <a:latin typeface="Oswald"/>
                <a:ea typeface="Oswald"/>
                <a:cs typeface="Oswald"/>
                <a:sym typeface="Oswald"/>
              </a:rPr>
              <a:t>Students should have breaks should be scheduled during all transitions, they can be quick</a:t>
            </a:r>
            <a:endParaRPr b="1" sz="1500">
              <a:solidFill>
                <a:srgbClr val="FF0000"/>
              </a:solidFill>
              <a:latin typeface="Oswald"/>
              <a:ea typeface="Oswald"/>
              <a:cs typeface="Oswald"/>
              <a:sym typeface="Oswald"/>
            </a:endParaRPr>
          </a:p>
          <a:p>
            <a:pPr indent="0" lvl="0" marL="0" rtl="0" algn="l">
              <a:lnSpc>
                <a:spcPct val="115000"/>
              </a:lnSpc>
              <a:spcBef>
                <a:spcPts val="300"/>
              </a:spcBef>
              <a:spcAft>
                <a:spcPts val="1600"/>
              </a:spcAft>
              <a:buSzPts val="1800"/>
              <a:buNone/>
            </a:pPr>
            <a:r>
              <a:t/>
            </a:r>
            <a:endParaRPr sz="3000">
              <a:latin typeface="Oswald"/>
              <a:ea typeface="Oswald"/>
              <a:cs typeface="Oswald"/>
              <a:sym typeface="Oswald"/>
            </a:endParaRPr>
          </a:p>
        </p:txBody>
      </p:sp>
      <p:pic>
        <p:nvPicPr>
          <p:cNvPr id="316" name="Google Shape;316;p52"/>
          <p:cNvPicPr preferRelativeResize="0"/>
          <p:nvPr/>
        </p:nvPicPr>
        <p:blipFill rotWithShape="1">
          <a:blip r:embed="rId3">
            <a:alphaModFix/>
          </a:blip>
          <a:srcRect b="0" l="0" r="0" t="0"/>
          <a:stretch/>
        </p:blipFill>
        <p:spPr>
          <a:xfrm>
            <a:off x="5778950" y="3208525"/>
            <a:ext cx="1262277" cy="1347950"/>
          </a:xfrm>
          <a:prstGeom prst="rect">
            <a:avLst/>
          </a:prstGeom>
          <a:noFill/>
          <a:ln>
            <a:noFill/>
          </a:ln>
        </p:spPr>
      </p:pic>
      <p:pic>
        <p:nvPicPr>
          <p:cNvPr id="317" name="Google Shape;317;p52"/>
          <p:cNvPicPr preferRelativeResize="0"/>
          <p:nvPr/>
        </p:nvPicPr>
        <p:blipFill rotWithShape="1">
          <a:blip r:embed="rId4">
            <a:alphaModFix/>
          </a:blip>
          <a:srcRect b="0" l="0" r="0" t="0"/>
          <a:stretch/>
        </p:blipFill>
        <p:spPr>
          <a:xfrm>
            <a:off x="7318625" y="307175"/>
            <a:ext cx="1513675" cy="1513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21" name="Shape 321"/>
        <p:cNvGrpSpPr/>
        <p:nvPr/>
      </p:nvGrpSpPr>
      <p:grpSpPr>
        <a:xfrm>
          <a:off x="0" y="0"/>
          <a:ext cx="0" cy="0"/>
          <a:chOff x="0" y="0"/>
          <a:chExt cx="0" cy="0"/>
        </a:xfrm>
      </p:grpSpPr>
      <p:sp>
        <p:nvSpPr>
          <p:cNvPr id="322" name="Google Shape;32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2"/>
              </a:buClr>
              <a:buSzPts val="1100"/>
              <a:buFont typeface="Arial"/>
              <a:buNone/>
            </a:pPr>
            <a:r>
              <a:rPr b="1" lang="en" sz="2500">
                <a:latin typeface="Permanent Marker"/>
                <a:ea typeface="Permanent Marker"/>
                <a:cs typeface="Permanent Marker"/>
                <a:sym typeface="Permanent Marker"/>
              </a:rPr>
              <a:t>Teacher/Staff Responsibilities for Online Learning</a:t>
            </a:r>
            <a:endParaRPr b="1" sz="2500">
              <a:latin typeface="Permanent Marker"/>
              <a:ea typeface="Permanent Marker"/>
              <a:cs typeface="Permanent Marker"/>
              <a:sym typeface="Permanent Marke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3" name="Google Shape;323;p53"/>
          <p:cNvSpPr txBox="1"/>
          <p:nvPr>
            <p:ph idx="1" type="body"/>
          </p:nvPr>
        </p:nvSpPr>
        <p:spPr>
          <a:xfrm>
            <a:off x="271500" y="1073350"/>
            <a:ext cx="7730700" cy="3722700"/>
          </a:xfrm>
          <a:prstGeom prst="rect">
            <a:avLst/>
          </a:prstGeom>
        </p:spPr>
        <p:txBody>
          <a:bodyPr anchorCtr="0" anchor="t" bIns="91425" lIns="91425" spcFirstLastPara="1" rIns="91425" wrap="square" tIns="91425">
            <a:noAutofit/>
          </a:bodyPr>
          <a:lstStyle/>
          <a:p>
            <a:pPr indent="-349250" lvl="0" marL="457200" rtl="0" algn="just">
              <a:lnSpc>
                <a:spcPct val="100000"/>
              </a:lnSpc>
              <a:spcBef>
                <a:spcPts val="0"/>
              </a:spcBef>
              <a:spcAft>
                <a:spcPts val="0"/>
              </a:spcAft>
              <a:buSzPts val="1900"/>
              <a:buFont typeface="Oswald"/>
              <a:buAutoNum type="arabicPeriod"/>
            </a:pPr>
            <a:r>
              <a:rPr b="1" lang="en" sz="1900">
                <a:latin typeface="Oswald"/>
                <a:ea typeface="Oswald"/>
                <a:cs typeface="Oswald"/>
                <a:sym typeface="Oswald"/>
              </a:rPr>
              <a:t>Use of Google Classroom; </a:t>
            </a:r>
            <a:endParaRPr b="1" sz="1900">
              <a:latin typeface="Oswald"/>
              <a:ea typeface="Oswald"/>
              <a:cs typeface="Oswald"/>
              <a:sym typeface="Oswald"/>
            </a:endParaRPr>
          </a:p>
          <a:p>
            <a:pPr indent="-349250" lvl="0" marL="457200" rtl="0" algn="just">
              <a:lnSpc>
                <a:spcPct val="100000"/>
              </a:lnSpc>
              <a:spcBef>
                <a:spcPts val="0"/>
              </a:spcBef>
              <a:spcAft>
                <a:spcPts val="0"/>
              </a:spcAft>
              <a:buSzPts val="1900"/>
              <a:buFont typeface="Oswald"/>
              <a:buAutoNum type="arabicPeriod"/>
            </a:pPr>
            <a:r>
              <a:rPr b="1" lang="en" sz="1900">
                <a:latin typeface="Oswald"/>
                <a:ea typeface="Oswald"/>
                <a:cs typeface="Oswald"/>
                <a:sym typeface="Oswald"/>
              </a:rPr>
              <a:t>Post student expectations for online learning;</a:t>
            </a:r>
            <a:endParaRPr b="1" sz="1900">
              <a:latin typeface="Oswald"/>
              <a:ea typeface="Oswald"/>
              <a:cs typeface="Oswald"/>
              <a:sym typeface="Oswald"/>
            </a:endParaRPr>
          </a:p>
          <a:p>
            <a:pPr indent="-349250" lvl="0" marL="457200" rtl="0" algn="just">
              <a:lnSpc>
                <a:spcPct val="100000"/>
              </a:lnSpc>
              <a:spcBef>
                <a:spcPts val="0"/>
              </a:spcBef>
              <a:spcAft>
                <a:spcPts val="0"/>
              </a:spcAft>
              <a:buSzPts val="1900"/>
              <a:buFont typeface="Oswald"/>
              <a:buAutoNum type="arabicPeriod"/>
            </a:pPr>
            <a:r>
              <a:rPr b="1" lang="en" sz="1900">
                <a:latin typeface="Oswald"/>
                <a:ea typeface="Oswald"/>
                <a:cs typeface="Oswald"/>
                <a:sym typeface="Oswald"/>
              </a:rPr>
              <a:t>All Building Administrators, co-teachers (consultant teachers, academic integration teachers), and  RSP (as appropriate based on students’ IEPs) must be added as co-teachers to your classroom;</a:t>
            </a:r>
            <a:endParaRPr b="1" sz="1900">
              <a:latin typeface="Oswald"/>
              <a:ea typeface="Oswald"/>
              <a:cs typeface="Oswald"/>
              <a:sym typeface="Oswald"/>
            </a:endParaRPr>
          </a:p>
          <a:p>
            <a:pPr indent="-349250" lvl="0" marL="457200" rtl="0" algn="just">
              <a:lnSpc>
                <a:spcPct val="100000"/>
              </a:lnSpc>
              <a:spcBef>
                <a:spcPts val="0"/>
              </a:spcBef>
              <a:spcAft>
                <a:spcPts val="0"/>
              </a:spcAft>
              <a:buSzPts val="1900"/>
              <a:buFont typeface="Oswald"/>
              <a:buAutoNum type="arabicPeriod"/>
            </a:pPr>
            <a:r>
              <a:rPr b="1" lang="en" sz="1900">
                <a:latin typeface="Oswald"/>
                <a:ea typeface="Oswald"/>
                <a:cs typeface="Oswald"/>
                <a:sym typeface="Oswald"/>
              </a:rPr>
              <a:t>Post lessons and activities weekly;</a:t>
            </a:r>
            <a:endParaRPr b="1" sz="1900">
              <a:latin typeface="Oswald"/>
              <a:ea typeface="Oswald"/>
              <a:cs typeface="Oswald"/>
              <a:sym typeface="Oswald"/>
            </a:endParaRPr>
          </a:p>
          <a:p>
            <a:pPr indent="-349250" lvl="0" marL="457200" rtl="0" algn="just">
              <a:lnSpc>
                <a:spcPct val="100000"/>
              </a:lnSpc>
              <a:spcBef>
                <a:spcPts val="0"/>
              </a:spcBef>
              <a:spcAft>
                <a:spcPts val="0"/>
              </a:spcAft>
              <a:buSzPts val="1900"/>
              <a:buFont typeface="Oswald"/>
              <a:buAutoNum type="arabicPeriod"/>
            </a:pPr>
            <a:r>
              <a:rPr b="1" lang="en" sz="1900">
                <a:latin typeface="Oswald"/>
                <a:ea typeface="Oswald"/>
                <a:cs typeface="Oswald"/>
                <a:sym typeface="Oswald"/>
              </a:rPr>
              <a:t>Teachers are required to provide students with live/synchronous learning for specific days and times. </a:t>
            </a:r>
            <a:endParaRPr b="1" sz="1900">
              <a:latin typeface="Oswald"/>
              <a:ea typeface="Oswald"/>
              <a:cs typeface="Oswald"/>
              <a:sym typeface="Oswald"/>
            </a:endParaRPr>
          </a:p>
          <a:p>
            <a:pPr indent="-349250" lvl="0" marL="457200" rtl="0" algn="just">
              <a:lnSpc>
                <a:spcPct val="100000"/>
              </a:lnSpc>
              <a:spcBef>
                <a:spcPts val="0"/>
              </a:spcBef>
              <a:spcAft>
                <a:spcPts val="0"/>
              </a:spcAft>
              <a:buSzPts val="1900"/>
              <a:buFont typeface="Oswald"/>
              <a:buAutoNum type="arabicPeriod"/>
            </a:pPr>
            <a:r>
              <a:rPr b="1" lang="en" sz="1900">
                <a:latin typeface="Oswald"/>
                <a:ea typeface="Oswald"/>
                <a:cs typeface="Oswald"/>
                <a:sym typeface="Oswald"/>
              </a:rPr>
              <a:t>Social/Emotional impact of online learning.  </a:t>
            </a:r>
            <a:endParaRPr b="1" sz="1900">
              <a:latin typeface="Oswald"/>
              <a:ea typeface="Oswald"/>
              <a:cs typeface="Oswald"/>
              <a:sym typeface="Oswald"/>
            </a:endParaRPr>
          </a:p>
          <a:p>
            <a:pPr indent="0" lvl="0" marL="0" rtl="0" algn="ctr">
              <a:lnSpc>
                <a:spcPct val="100000"/>
              </a:lnSpc>
              <a:spcBef>
                <a:spcPts val="0"/>
              </a:spcBef>
              <a:spcAft>
                <a:spcPts val="0"/>
              </a:spcAft>
              <a:buNone/>
            </a:pPr>
            <a:r>
              <a:rPr lang="en" sz="2000">
                <a:solidFill>
                  <a:srgbClr val="FF0000"/>
                </a:solidFill>
                <a:latin typeface="Luckiest Guy"/>
                <a:ea typeface="Luckiest Guy"/>
                <a:cs typeface="Luckiest Guy"/>
                <a:sym typeface="Luckiest Guy"/>
              </a:rPr>
              <a:t>Online Teaching Expectations for Teacher/Staff</a:t>
            </a:r>
            <a:endParaRPr b="1" sz="1300">
              <a:solidFill>
                <a:srgbClr val="FF0000"/>
              </a:solidFill>
              <a:latin typeface="Luckiest Guy"/>
              <a:ea typeface="Luckiest Guy"/>
              <a:cs typeface="Luckiest Guy"/>
              <a:sym typeface="Luckiest Guy"/>
            </a:endParaRPr>
          </a:p>
          <a:p>
            <a:pPr indent="0" lvl="0" marL="0" rtl="0" algn="just">
              <a:lnSpc>
                <a:spcPct val="100000"/>
              </a:lnSpc>
              <a:spcBef>
                <a:spcPts val="300"/>
              </a:spcBef>
              <a:spcAft>
                <a:spcPts val="0"/>
              </a:spcAft>
              <a:buNone/>
            </a:pPr>
            <a:r>
              <a:rPr b="1" lang="en" sz="1900" u="sng">
                <a:solidFill>
                  <a:schemeClr val="hlink"/>
                </a:solidFill>
                <a:latin typeface="Oswald"/>
                <a:ea typeface="Oswald"/>
                <a:cs typeface="Oswald"/>
                <a:sym typeface="Oswald"/>
                <a:hlinkClick r:id="rId3"/>
              </a:rPr>
              <a:t>https://docs.google.com/document/d/1k6V1JS1f1dysUzWbEtEvhDBDWM0FZtG1sNno4Vw-6_I/edit?usp=sharing</a:t>
            </a:r>
            <a:endParaRPr b="1" sz="1900">
              <a:latin typeface="Oswald"/>
              <a:ea typeface="Oswald"/>
              <a:cs typeface="Oswald"/>
              <a:sym typeface="Oswald"/>
            </a:endParaRPr>
          </a:p>
          <a:p>
            <a:pPr indent="0" lvl="0" marL="0" rtl="0" algn="just">
              <a:lnSpc>
                <a:spcPct val="100000"/>
              </a:lnSpc>
              <a:spcBef>
                <a:spcPts val="0"/>
              </a:spcBef>
              <a:spcAft>
                <a:spcPts val="0"/>
              </a:spcAft>
              <a:buNone/>
            </a:pPr>
            <a:r>
              <a:t/>
            </a:r>
            <a:endParaRPr b="1" sz="1900">
              <a:latin typeface="Oswald"/>
              <a:ea typeface="Oswald"/>
              <a:cs typeface="Oswald"/>
              <a:sym typeface="Oswa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27" name="Shape 327"/>
        <p:cNvGrpSpPr/>
        <p:nvPr/>
      </p:nvGrpSpPr>
      <p:grpSpPr>
        <a:xfrm>
          <a:off x="0" y="0"/>
          <a:ext cx="0" cy="0"/>
          <a:chOff x="0" y="0"/>
          <a:chExt cx="0" cy="0"/>
        </a:xfrm>
      </p:grpSpPr>
      <p:sp>
        <p:nvSpPr>
          <p:cNvPr id="328" name="Google Shape;328;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Service Providers</a:t>
            </a:r>
            <a:endParaRPr/>
          </a:p>
        </p:txBody>
      </p:sp>
      <p:sp>
        <p:nvSpPr>
          <p:cNvPr id="329" name="Google Shape;329;p54"/>
          <p:cNvSpPr txBox="1"/>
          <p:nvPr>
            <p:ph idx="1" type="body"/>
          </p:nvPr>
        </p:nvSpPr>
        <p:spPr>
          <a:xfrm>
            <a:off x="311700" y="1099000"/>
            <a:ext cx="8129400" cy="33348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Oswald"/>
              <a:buChar char="❖"/>
            </a:pPr>
            <a:r>
              <a:rPr lang="en" sz="2000">
                <a:latin typeface="Oswald"/>
                <a:ea typeface="Oswald"/>
                <a:cs typeface="Oswald"/>
                <a:sym typeface="Oswald"/>
              </a:rPr>
              <a:t>RSP must use calendar &amp; meet to schedule sessions with students through G suite (Use the menu icon, click either as the creator or student for access to the calendar OR meet icons) This way it will not be confused with classroom academic groups, and other services scheduled. </a:t>
            </a:r>
            <a:r>
              <a:rPr lang="en" sz="2000" u="sng">
                <a:latin typeface="Oswald"/>
                <a:ea typeface="Oswald"/>
                <a:cs typeface="Oswald"/>
                <a:sym typeface="Oswald"/>
              </a:rPr>
              <a:t>Karyn Lange must be included on all of the RSP meets scheduled with students. </a:t>
            </a:r>
            <a:endParaRPr sz="2000" u="sng">
              <a:latin typeface="Oswald"/>
              <a:ea typeface="Oswald"/>
              <a:cs typeface="Oswald"/>
              <a:sym typeface="Oswald"/>
            </a:endParaRPr>
          </a:p>
          <a:p>
            <a:pPr indent="0" lvl="0" marL="457200" rtl="0" algn="l">
              <a:lnSpc>
                <a:spcPct val="100000"/>
              </a:lnSpc>
              <a:spcBef>
                <a:spcPts val="0"/>
              </a:spcBef>
              <a:spcAft>
                <a:spcPts val="0"/>
              </a:spcAft>
              <a:buNone/>
            </a:pPr>
            <a:r>
              <a:t/>
            </a:r>
            <a:endParaRPr sz="2000" u="sng">
              <a:latin typeface="Oswald"/>
              <a:ea typeface="Oswald"/>
              <a:cs typeface="Oswald"/>
              <a:sym typeface="Oswald"/>
            </a:endParaRPr>
          </a:p>
          <a:p>
            <a:pPr indent="-355600" lvl="0" marL="457200" rtl="0" algn="l">
              <a:lnSpc>
                <a:spcPct val="100000"/>
              </a:lnSpc>
              <a:spcBef>
                <a:spcPts val="0"/>
              </a:spcBef>
              <a:spcAft>
                <a:spcPts val="0"/>
              </a:spcAft>
              <a:buSzPts val="2000"/>
              <a:buFont typeface="Oswald"/>
              <a:buChar char="❖"/>
            </a:pPr>
            <a:r>
              <a:rPr lang="en" sz="2000">
                <a:latin typeface="Oswald"/>
                <a:ea typeface="Oswald"/>
                <a:cs typeface="Oswald"/>
                <a:sym typeface="Oswald"/>
              </a:rPr>
              <a:t>If any administrator or colleague joins your Meet after you've begun instruction please continue teaching, to prevent interrupting the dynamic. If you have multiple teachers or RSP in a meet at once, please review among yourselves prior to instruction how you will be operating to maximize student engagement and involvement throughout the instructional block.</a:t>
            </a:r>
            <a:endParaRPr sz="2000">
              <a:latin typeface="Oswald"/>
              <a:ea typeface="Oswald"/>
              <a:cs typeface="Oswald"/>
              <a:sym typeface="Oswald"/>
            </a:endParaRPr>
          </a:p>
          <a:p>
            <a:pPr indent="0" lvl="0" marL="0" rtl="0" algn="l">
              <a:spcBef>
                <a:spcPts val="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33" name="Shape 333"/>
        <p:cNvGrpSpPr/>
        <p:nvPr/>
      </p:nvGrpSpPr>
      <p:grpSpPr>
        <a:xfrm>
          <a:off x="0" y="0"/>
          <a:ext cx="0" cy="0"/>
          <a:chOff x="0" y="0"/>
          <a:chExt cx="0" cy="0"/>
        </a:xfrm>
      </p:grpSpPr>
      <p:sp>
        <p:nvSpPr>
          <p:cNvPr id="334" name="Google Shape;33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Classroom (Logistics)</a:t>
            </a:r>
            <a:endParaRPr/>
          </a:p>
        </p:txBody>
      </p:sp>
      <p:sp>
        <p:nvSpPr>
          <p:cNvPr id="335" name="Google Shape;335;p55"/>
          <p:cNvSpPr txBox="1"/>
          <p:nvPr>
            <p:ph idx="1" type="body"/>
          </p:nvPr>
        </p:nvSpPr>
        <p:spPr>
          <a:xfrm>
            <a:off x="454050" y="1164513"/>
            <a:ext cx="8520600" cy="3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latin typeface="Oswald"/>
                <a:ea typeface="Oswald"/>
                <a:cs typeface="Oswald"/>
                <a:sym typeface="Oswald"/>
                <a:hlinkClick r:id="rId3"/>
              </a:rPr>
              <a:t>https://docs.google.com/document/d/1NzJxj6B-win3FU_qLCysbHAStojwbfuXKUEQ1rtgXNY/edit?usp=sharing</a:t>
            </a:r>
            <a:endParaRPr sz="1600">
              <a:solidFill>
                <a:srgbClr val="FF0000"/>
              </a:solidFill>
              <a:latin typeface="Oswald"/>
              <a:ea typeface="Oswald"/>
              <a:cs typeface="Oswald"/>
              <a:sym typeface="Oswald"/>
            </a:endParaRPr>
          </a:p>
          <a:p>
            <a:pPr indent="0" lvl="0" marL="0" rtl="0" algn="l">
              <a:spcBef>
                <a:spcPts val="1600"/>
              </a:spcBef>
              <a:spcAft>
                <a:spcPts val="1600"/>
              </a:spcAft>
              <a:buNone/>
            </a:pPr>
            <a:r>
              <a:t/>
            </a:r>
            <a:endParaRPr sz="1600">
              <a:solidFill>
                <a:srgbClr val="FF0000"/>
              </a:solidFill>
              <a:latin typeface="Oswald"/>
              <a:ea typeface="Oswald"/>
              <a:cs typeface="Oswald"/>
              <a:sym typeface="Oswald"/>
            </a:endParaRPr>
          </a:p>
        </p:txBody>
      </p:sp>
      <p:pic>
        <p:nvPicPr>
          <p:cNvPr id="336" name="Google Shape;336;p55"/>
          <p:cNvPicPr preferRelativeResize="0"/>
          <p:nvPr/>
        </p:nvPicPr>
        <p:blipFill>
          <a:blip r:embed="rId4">
            <a:alphaModFix/>
          </a:blip>
          <a:stretch>
            <a:fillRect/>
          </a:stretch>
        </p:blipFill>
        <p:spPr>
          <a:xfrm>
            <a:off x="726700" y="1692400"/>
            <a:ext cx="2971800" cy="2562225"/>
          </a:xfrm>
          <a:prstGeom prst="rect">
            <a:avLst/>
          </a:prstGeom>
          <a:noFill/>
          <a:ln>
            <a:noFill/>
          </a:ln>
        </p:spPr>
      </p:pic>
      <p:pic>
        <p:nvPicPr>
          <p:cNvPr id="337" name="Google Shape;337;p55"/>
          <p:cNvPicPr preferRelativeResize="0"/>
          <p:nvPr/>
        </p:nvPicPr>
        <p:blipFill>
          <a:blip r:embed="rId5">
            <a:alphaModFix/>
          </a:blip>
          <a:stretch>
            <a:fillRect/>
          </a:stretch>
        </p:blipFill>
        <p:spPr>
          <a:xfrm>
            <a:off x="4404225" y="1692400"/>
            <a:ext cx="3416307" cy="25622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41" name="Shape 341"/>
        <p:cNvGrpSpPr/>
        <p:nvPr/>
      </p:nvGrpSpPr>
      <p:grpSpPr>
        <a:xfrm>
          <a:off x="0" y="0"/>
          <a:ext cx="0" cy="0"/>
          <a:chOff x="0" y="0"/>
          <a:chExt cx="0" cy="0"/>
        </a:xfrm>
      </p:grpSpPr>
      <p:sp>
        <p:nvSpPr>
          <p:cNvPr id="342" name="Google Shape;342;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Online Responsibilities </a:t>
            </a:r>
            <a:endParaRPr/>
          </a:p>
        </p:txBody>
      </p:sp>
      <p:sp>
        <p:nvSpPr>
          <p:cNvPr id="343" name="Google Shape;343;p56"/>
          <p:cNvSpPr txBox="1"/>
          <p:nvPr>
            <p:ph idx="1" type="body"/>
          </p:nvPr>
        </p:nvSpPr>
        <p:spPr>
          <a:xfrm>
            <a:off x="311700" y="1017725"/>
            <a:ext cx="8520600" cy="38412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Students MUST be enrolled in their Google Classroom regardless of the method of activity completion (paper-based or digital). Students should be using their BOCES Ids to log-in.</a:t>
            </a:r>
            <a:endParaRPr b="1" sz="1700">
              <a:latin typeface="Oswald"/>
              <a:ea typeface="Oswald"/>
              <a:cs typeface="Oswald"/>
              <a:sym typeface="Oswald"/>
            </a:endParaRPr>
          </a:p>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It is expected that students will complete assignments during this online-learning experience to the best of their ability.</a:t>
            </a:r>
            <a:endParaRPr b="1" sz="1700">
              <a:latin typeface="Oswald"/>
              <a:ea typeface="Oswald"/>
              <a:cs typeface="Oswald"/>
              <a:sym typeface="Oswald"/>
            </a:endParaRPr>
          </a:p>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Students will be held accountable for work during this time.</a:t>
            </a:r>
            <a:endParaRPr b="1" sz="1700">
              <a:latin typeface="Oswald"/>
              <a:ea typeface="Oswald"/>
              <a:cs typeface="Oswald"/>
              <a:sym typeface="Oswald"/>
            </a:endParaRPr>
          </a:p>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Students should log in each day to view assignments, and complete them in a timely fashion.</a:t>
            </a:r>
            <a:endParaRPr b="1" sz="1700">
              <a:latin typeface="Oswald"/>
              <a:ea typeface="Oswald"/>
              <a:cs typeface="Oswald"/>
              <a:sym typeface="Oswald"/>
            </a:endParaRPr>
          </a:p>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Students (and/or parents) should contact the teacher via email or on the classroom stream with general questions or concerns regarding assignments. Any questions that are student specific should be asked through email, text message or phone call.</a:t>
            </a:r>
            <a:endParaRPr b="1" sz="1700">
              <a:latin typeface="Oswald"/>
              <a:ea typeface="Oswald"/>
              <a:cs typeface="Oswald"/>
              <a:sym typeface="Oswald"/>
            </a:endParaRPr>
          </a:p>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Teachers will remain available via email throughout the school day.</a:t>
            </a:r>
            <a:endParaRPr b="1" sz="1700">
              <a:latin typeface="Oswald"/>
              <a:ea typeface="Oswald"/>
              <a:cs typeface="Oswald"/>
              <a:sym typeface="Oswald"/>
            </a:endParaRPr>
          </a:p>
          <a:p>
            <a:pPr indent="-336550" lvl="0" marL="457200" rtl="0" algn="l">
              <a:lnSpc>
                <a:spcPct val="100000"/>
              </a:lnSpc>
              <a:spcBef>
                <a:spcPts val="0"/>
              </a:spcBef>
              <a:spcAft>
                <a:spcPts val="0"/>
              </a:spcAft>
              <a:buSzPts val="1700"/>
              <a:buFont typeface="Oswald"/>
              <a:buAutoNum type="arabicPeriod"/>
            </a:pPr>
            <a:r>
              <a:rPr b="1" lang="en" sz="1700">
                <a:latin typeface="Oswald"/>
                <a:ea typeface="Oswald"/>
                <a:cs typeface="Oswald"/>
                <a:sym typeface="Oswald"/>
              </a:rPr>
              <a:t>Students must demonstrate participation in order to be assessed on IEP Goals. </a:t>
            </a:r>
            <a:endParaRPr b="1" sz="1700">
              <a:latin typeface="Oswald"/>
              <a:ea typeface="Oswald"/>
              <a:cs typeface="Oswald"/>
              <a:sym typeface="Oswald"/>
            </a:endParaRPr>
          </a:p>
          <a:p>
            <a:pPr indent="0" lvl="0" marL="0" rtl="0" algn="l">
              <a:spcBef>
                <a:spcPts val="0"/>
              </a:spcBef>
              <a:spcAft>
                <a:spcPts val="1600"/>
              </a:spcAft>
              <a:buNone/>
            </a:pPr>
            <a:r>
              <a:t/>
            </a:r>
            <a:endParaRPr sz="2300">
              <a:latin typeface="Oswald"/>
              <a:ea typeface="Oswald"/>
              <a:cs typeface="Oswald"/>
              <a:sym typeface="Oswa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47" name="Shape 347"/>
        <p:cNvGrpSpPr/>
        <p:nvPr/>
      </p:nvGrpSpPr>
      <p:grpSpPr>
        <a:xfrm>
          <a:off x="0" y="0"/>
          <a:ext cx="0" cy="0"/>
          <a:chOff x="0" y="0"/>
          <a:chExt cx="0" cy="0"/>
        </a:xfrm>
      </p:grpSpPr>
      <p:sp>
        <p:nvSpPr>
          <p:cNvPr id="348" name="Google Shape;348;p57"/>
          <p:cNvSpPr txBox="1"/>
          <p:nvPr>
            <p:ph type="title"/>
          </p:nvPr>
        </p:nvSpPr>
        <p:spPr>
          <a:xfrm>
            <a:off x="311700" y="54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349" name="Google Shape;349;p57"/>
          <p:cNvSpPr txBox="1"/>
          <p:nvPr>
            <p:ph idx="1" type="body"/>
          </p:nvPr>
        </p:nvSpPr>
        <p:spPr>
          <a:xfrm>
            <a:off x="311700" y="675325"/>
            <a:ext cx="8520600" cy="42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rgbClr val="FF0000"/>
                </a:solidFill>
                <a:latin typeface="Permanent Marker"/>
                <a:ea typeface="Permanent Marker"/>
                <a:cs typeface="Permanent Marker"/>
                <a:sym typeface="Permanent Marker"/>
              </a:rPr>
              <a:t>WE'RE HERE TO HELP!</a:t>
            </a:r>
            <a:endParaRPr b="1">
              <a:solidFill>
                <a:srgbClr val="FF0000"/>
              </a:solidFill>
              <a:latin typeface="Permanent Marker"/>
              <a:ea typeface="Permanent Marker"/>
              <a:cs typeface="Permanent Marker"/>
              <a:sym typeface="Permanent Marker"/>
            </a:endParaRPr>
          </a:p>
          <a:p>
            <a:pPr indent="0" lvl="0" marL="0" rtl="0" algn="l">
              <a:spcBef>
                <a:spcPts val="0"/>
              </a:spcBef>
              <a:spcAft>
                <a:spcPts val="0"/>
              </a:spcAft>
              <a:buNone/>
            </a:pPr>
            <a:r>
              <a:rPr lang="en">
                <a:latin typeface="Permanent Marker"/>
                <a:ea typeface="Permanent Marker"/>
                <a:cs typeface="Permanent Marker"/>
                <a:sym typeface="Permanent Marker"/>
              </a:rPr>
              <a:t>We want to make the transition to online learning easier for educators and parents. Check out the BOCES link below for educator resources, tips and advice for online learning.</a:t>
            </a:r>
            <a:endParaRPr>
              <a:latin typeface="Permanent Marker"/>
              <a:ea typeface="Permanent Marker"/>
              <a:cs typeface="Permanent Marker"/>
              <a:sym typeface="Permanent Marker"/>
            </a:endParaRPr>
          </a:p>
          <a:p>
            <a:pPr indent="0" lvl="0" marL="0" rtl="0" algn="l">
              <a:spcBef>
                <a:spcPts val="0"/>
              </a:spcBef>
              <a:spcAft>
                <a:spcPts val="0"/>
              </a:spcAft>
              <a:buClr>
                <a:schemeClr val="dk2"/>
              </a:buClr>
              <a:buSzPts val="1100"/>
              <a:buFont typeface="Arial"/>
              <a:buNone/>
            </a:pPr>
            <a:r>
              <a:rPr lang="en" sz="2600" u="sng">
                <a:solidFill>
                  <a:schemeClr val="hlink"/>
                </a:solidFill>
                <a:latin typeface="Oswald"/>
                <a:ea typeface="Oswald"/>
                <a:cs typeface="Oswald"/>
                <a:sym typeface="Oswald"/>
                <a:hlinkClick r:id="rId3"/>
              </a:rPr>
              <a:t>https://www.dcboces.org/node/1729</a:t>
            </a:r>
            <a:endParaRPr sz="3300">
              <a:latin typeface="Oswald"/>
              <a:ea typeface="Oswald"/>
              <a:cs typeface="Oswald"/>
              <a:sym typeface="Oswald"/>
            </a:endParaRPr>
          </a:p>
          <a:p>
            <a:pPr indent="0" lvl="0" marL="0" rtl="0" algn="l">
              <a:spcBef>
                <a:spcPts val="1600"/>
              </a:spcBef>
              <a:spcAft>
                <a:spcPts val="0"/>
              </a:spcAft>
              <a:buClr>
                <a:schemeClr val="dk2"/>
              </a:buClr>
              <a:buSzPts val="1100"/>
              <a:buFont typeface="Arial"/>
              <a:buNone/>
            </a:pPr>
            <a:r>
              <a:t/>
            </a:r>
            <a:endParaRPr sz="3300">
              <a:latin typeface="Oswald"/>
              <a:ea typeface="Oswald"/>
              <a:cs typeface="Oswald"/>
              <a:sym typeface="Oswald"/>
            </a:endParaRPr>
          </a:p>
          <a:p>
            <a:pPr indent="0" lvl="0" marL="0" rtl="0" algn="l">
              <a:spcBef>
                <a:spcPts val="1600"/>
              </a:spcBef>
              <a:spcAft>
                <a:spcPts val="1600"/>
              </a:spcAft>
              <a:buNone/>
            </a:pPr>
            <a:r>
              <a:t/>
            </a:r>
            <a:endParaRPr/>
          </a:p>
        </p:txBody>
      </p:sp>
      <p:pic>
        <p:nvPicPr>
          <p:cNvPr id="350" name="Google Shape;350;p57"/>
          <p:cNvPicPr preferRelativeResize="0"/>
          <p:nvPr/>
        </p:nvPicPr>
        <p:blipFill>
          <a:blip r:embed="rId4">
            <a:alphaModFix/>
          </a:blip>
          <a:stretch>
            <a:fillRect/>
          </a:stretch>
        </p:blipFill>
        <p:spPr>
          <a:xfrm>
            <a:off x="0" y="2383825"/>
            <a:ext cx="9144000" cy="1381700"/>
          </a:xfrm>
          <a:prstGeom prst="rect">
            <a:avLst/>
          </a:prstGeom>
          <a:noFill/>
          <a:ln>
            <a:noFill/>
          </a:ln>
        </p:spPr>
      </p:pic>
      <p:sp>
        <p:nvSpPr>
          <p:cNvPr id="351" name="Google Shape;351;p57"/>
          <p:cNvSpPr txBox="1"/>
          <p:nvPr/>
        </p:nvSpPr>
        <p:spPr>
          <a:xfrm>
            <a:off x="530975" y="3929225"/>
            <a:ext cx="8104500" cy="7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00FF"/>
                </a:solidFill>
                <a:latin typeface="Oswald"/>
                <a:ea typeface="Oswald"/>
                <a:cs typeface="Oswald"/>
                <a:sym typeface="Oswald"/>
              </a:rPr>
              <a:t>COVID RESOURCES</a:t>
            </a:r>
            <a:endParaRPr b="1" sz="2400">
              <a:solidFill>
                <a:srgbClr val="0000FF"/>
              </a:solidFill>
              <a:latin typeface="Oswald"/>
              <a:ea typeface="Oswald"/>
              <a:cs typeface="Oswald"/>
              <a:sym typeface="Oswald"/>
            </a:endParaRPr>
          </a:p>
          <a:p>
            <a:pPr indent="0" lvl="0" marL="0" rtl="0" algn="ctr">
              <a:spcBef>
                <a:spcPts val="0"/>
              </a:spcBef>
              <a:spcAft>
                <a:spcPts val="0"/>
              </a:spcAft>
              <a:buNone/>
            </a:pPr>
            <a:r>
              <a:rPr lang="en" sz="1500" u="sng">
                <a:solidFill>
                  <a:schemeClr val="hlink"/>
                </a:solidFill>
                <a:latin typeface="Oswald"/>
                <a:ea typeface="Oswald"/>
                <a:cs typeface="Oswald"/>
                <a:sym typeface="Oswald"/>
                <a:hlinkClick r:id="rId5"/>
              </a:rPr>
              <a:t>https://docs.google.com/document/d/17B1oWfbdvghr7VmgPA6xhX2-UsVLW17ebBAcqdbv7fQ/edit?usp=sharing</a:t>
            </a:r>
            <a:endParaRPr sz="1500">
              <a:solidFill>
                <a:srgbClr val="FF0000"/>
              </a:solidFill>
              <a:latin typeface="Oswald"/>
              <a:ea typeface="Oswald"/>
              <a:cs typeface="Oswald"/>
              <a:sym typeface="Oswald"/>
            </a:endParaRPr>
          </a:p>
          <a:p>
            <a:pPr indent="0" lvl="0" marL="0" rtl="0" algn="ctr">
              <a:spcBef>
                <a:spcPts val="0"/>
              </a:spcBef>
              <a:spcAft>
                <a:spcPts val="0"/>
              </a:spcAft>
              <a:buNone/>
            </a:pPr>
            <a:r>
              <a:t/>
            </a:r>
            <a:endParaRPr sz="1500">
              <a:solidFill>
                <a:srgbClr val="FF0000"/>
              </a:solidFill>
              <a:latin typeface="Oswald"/>
              <a:ea typeface="Oswald"/>
              <a:cs typeface="Oswald"/>
              <a:sym typeface="Oswa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55" name="Shape 355"/>
        <p:cNvGrpSpPr/>
        <p:nvPr/>
      </p:nvGrpSpPr>
      <p:grpSpPr>
        <a:xfrm>
          <a:off x="0" y="0"/>
          <a:ext cx="0" cy="0"/>
          <a:chOff x="0" y="0"/>
          <a:chExt cx="0" cy="0"/>
        </a:xfrm>
      </p:grpSpPr>
      <p:sp>
        <p:nvSpPr>
          <p:cNvPr id="356" name="Google Shape;35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a:t>
            </a:r>
            <a:endParaRPr/>
          </a:p>
        </p:txBody>
      </p:sp>
      <p:sp>
        <p:nvSpPr>
          <p:cNvPr id="357" name="Google Shape;357;p58"/>
          <p:cNvSpPr txBox="1"/>
          <p:nvPr>
            <p:ph idx="1" type="body"/>
          </p:nvPr>
        </p:nvSpPr>
        <p:spPr>
          <a:xfrm>
            <a:off x="311700" y="1817000"/>
            <a:ext cx="8520600" cy="275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t>Most students already have tech needs met as per the survey information we have. If additional needs come up, we will address. Please communicate any needs to your immediate supervisor.</a:t>
            </a:r>
            <a:endParaRPr sz="2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61" name="Shape 361"/>
        <p:cNvGrpSpPr/>
        <p:nvPr/>
      </p:nvGrpSpPr>
      <p:grpSpPr>
        <a:xfrm>
          <a:off x="0" y="0"/>
          <a:ext cx="0" cy="0"/>
          <a:chOff x="0" y="0"/>
          <a:chExt cx="0" cy="0"/>
        </a:xfrm>
      </p:grpSpPr>
      <p:sp>
        <p:nvSpPr>
          <p:cNvPr id="362" name="Google Shape;362;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FF0000"/>
                </a:solidFill>
                <a:latin typeface="Merriweather"/>
                <a:ea typeface="Merriweather"/>
                <a:cs typeface="Merriweather"/>
                <a:sym typeface="Merriweather"/>
              </a:rPr>
              <a:t>Google Voice </a:t>
            </a:r>
            <a:endParaRPr b="1">
              <a:solidFill>
                <a:srgbClr val="FF0000"/>
              </a:solidFill>
              <a:latin typeface="Merriweather"/>
              <a:ea typeface="Merriweather"/>
              <a:cs typeface="Merriweather"/>
              <a:sym typeface="Merriweather"/>
            </a:endParaRPr>
          </a:p>
        </p:txBody>
      </p:sp>
      <p:sp>
        <p:nvSpPr>
          <p:cNvPr id="363" name="Google Shape;363;p59"/>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latin typeface="Merriweather"/>
                <a:ea typeface="Merriweather"/>
                <a:cs typeface="Merriweather"/>
                <a:sym typeface="Merriweather"/>
              </a:rPr>
              <a:t>In order to maintain communication effectively with families teachers/RSP will be checking in with parent/guardian X times per week.</a:t>
            </a:r>
            <a:endParaRPr>
              <a:latin typeface="Merriweather"/>
              <a:ea typeface="Merriweather"/>
              <a:cs typeface="Merriweather"/>
              <a:sym typeface="Merriweather"/>
            </a:endParaRPr>
          </a:p>
          <a:p>
            <a:pPr indent="0" lvl="0" marL="0" rtl="0" algn="l">
              <a:lnSpc>
                <a:spcPct val="115000"/>
              </a:lnSpc>
              <a:spcBef>
                <a:spcPts val="1600"/>
              </a:spcBef>
              <a:spcAft>
                <a:spcPts val="0"/>
              </a:spcAft>
              <a:buSzPts val="1800"/>
              <a:buNone/>
            </a:pPr>
            <a:r>
              <a:rPr lang="en">
                <a:latin typeface="Merriweather"/>
                <a:ea typeface="Merriweather"/>
                <a:cs typeface="Merriweather"/>
                <a:sym typeface="Merriweather"/>
              </a:rPr>
              <a:t>To do so effectively staff can/will? Use a Google Voice number </a:t>
            </a:r>
            <a:endParaRPr>
              <a:latin typeface="Merriweather"/>
              <a:ea typeface="Merriweather"/>
              <a:cs typeface="Merriweather"/>
              <a:sym typeface="Merriweather"/>
            </a:endParaRPr>
          </a:p>
          <a:p>
            <a:pPr indent="0" lvl="0" marL="0" rtl="0" algn="l">
              <a:lnSpc>
                <a:spcPct val="115000"/>
              </a:lnSpc>
              <a:spcBef>
                <a:spcPts val="1600"/>
              </a:spcBef>
              <a:spcAft>
                <a:spcPts val="0"/>
              </a:spcAft>
              <a:buSzPts val="1800"/>
              <a:buNone/>
            </a:pPr>
            <a:r>
              <a:rPr lang="en">
                <a:latin typeface="Merriweather"/>
                <a:ea typeface="Merriweather"/>
                <a:cs typeface="Merriweather"/>
                <a:sym typeface="Merriweather"/>
              </a:rPr>
              <a:t>This will allow staff to maintain their personal phone number privacy,  as well as forward appropriate communications to administration</a:t>
            </a:r>
            <a:endParaRPr>
              <a:latin typeface="Merriweather"/>
              <a:ea typeface="Merriweather"/>
              <a:cs typeface="Merriweather"/>
              <a:sym typeface="Merriweather"/>
            </a:endParaRPr>
          </a:p>
          <a:p>
            <a:pPr indent="0" lvl="0" marL="0" rtl="0" algn="l">
              <a:lnSpc>
                <a:spcPct val="115000"/>
              </a:lnSpc>
              <a:spcBef>
                <a:spcPts val="1600"/>
              </a:spcBef>
              <a:spcAft>
                <a:spcPts val="0"/>
              </a:spcAft>
              <a:buSzPts val="1800"/>
              <a:buNone/>
            </a:pPr>
            <a:r>
              <a:rPr lang="en">
                <a:latin typeface="Merriweather"/>
                <a:ea typeface="Merriweather"/>
                <a:cs typeface="Merriweather"/>
                <a:sym typeface="Merriweather"/>
              </a:rPr>
              <a:t>Please follow the link to register with Google Voice</a:t>
            </a:r>
            <a:endParaRPr>
              <a:latin typeface="Merriweather"/>
              <a:ea typeface="Merriweather"/>
              <a:cs typeface="Merriweather"/>
              <a:sym typeface="Merriweather"/>
            </a:endParaRPr>
          </a:p>
          <a:p>
            <a:pPr indent="0" lvl="0" marL="0" rtl="0" algn="l">
              <a:lnSpc>
                <a:spcPct val="115000"/>
              </a:lnSpc>
              <a:spcBef>
                <a:spcPts val="1600"/>
              </a:spcBef>
              <a:spcAft>
                <a:spcPts val="1600"/>
              </a:spcAft>
              <a:buSzPts val="1800"/>
              <a:buNone/>
            </a:pPr>
            <a:r>
              <a:rPr lang="en" u="sng">
                <a:solidFill>
                  <a:schemeClr val="hlink"/>
                </a:solidFill>
                <a:hlinkClick r:id="rId3"/>
              </a:rPr>
              <a:t>Good Voice Setup </a:t>
            </a:r>
            <a:endParaRPr/>
          </a:p>
        </p:txBody>
      </p:sp>
      <p:sp>
        <p:nvSpPr>
          <p:cNvPr id="364" name="Google Shape;364;p59"/>
          <p:cNvSpPr/>
          <p:nvPr/>
        </p:nvSpPr>
        <p:spPr>
          <a:xfrm>
            <a:off x="2445250" y="3920850"/>
            <a:ext cx="735900" cy="3057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9"/>
          <p:cNvSpPr/>
          <p:nvPr/>
        </p:nvSpPr>
        <p:spPr>
          <a:xfrm rot="2854957">
            <a:off x="1901870" y="4512764"/>
            <a:ext cx="692041" cy="364597"/>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p59"/>
          <p:cNvPicPr preferRelativeResize="0"/>
          <p:nvPr/>
        </p:nvPicPr>
        <p:blipFill rotWithShape="1">
          <a:blip r:embed="rId4">
            <a:alphaModFix/>
          </a:blip>
          <a:srcRect b="0" l="0" r="0" t="0"/>
          <a:stretch/>
        </p:blipFill>
        <p:spPr>
          <a:xfrm>
            <a:off x="6842125" y="2955525"/>
            <a:ext cx="1990174" cy="1835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70" name="Shape 370"/>
        <p:cNvGrpSpPr/>
        <p:nvPr/>
      </p:nvGrpSpPr>
      <p:grpSpPr>
        <a:xfrm>
          <a:off x="0" y="0"/>
          <a:ext cx="0" cy="0"/>
          <a:chOff x="0" y="0"/>
          <a:chExt cx="0" cy="0"/>
        </a:xfrm>
      </p:grpSpPr>
      <p:sp>
        <p:nvSpPr>
          <p:cNvPr id="371" name="Google Shape;371;p60"/>
          <p:cNvSpPr txBox="1"/>
          <p:nvPr>
            <p:ph type="title"/>
          </p:nvPr>
        </p:nvSpPr>
        <p:spPr>
          <a:xfrm>
            <a:off x="288725" y="193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Professional Development/Training</a:t>
            </a:r>
            <a:endParaRPr/>
          </a:p>
        </p:txBody>
      </p:sp>
      <p:sp>
        <p:nvSpPr>
          <p:cNvPr id="372" name="Google Shape;372;p60"/>
          <p:cNvSpPr txBox="1"/>
          <p:nvPr>
            <p:ph idx="1" type="body"/>
          </p:nvPr>
        </p:nvSpPr>
        <p:spPr>
          <a:xfrm>
            <a:off x="3013325" y="1226900"/>
            <a:ext cx="5796000" cy="3512400"/>
          </a:xfrm>
          <a:prstGeom prst="rect">
            <a:avLst/>
          </a:prstGeom>
        </p:spPr>
        <p:txBody>
          <a:bodyPr anchorCtr="0" anchor="t" bIns="91425" lIns="91425" spcFirstLastPara="1" rIns="91425" wrap="square" tIns="91425">
            <a:noAutofit/>
          </a:bodyPr>
          <a:lstStyle/>
          <a:p>
            <a:pPr indent="-355600" lvl="0" marL="914400" rtl="0" algn="l">
              <a:spcBef>
                <a:spcPts val="0"/>
              </a:spcBef>
              <a:spcAft>
                <a:spcPts val="0"/>
              </a:spcAft>
              <a:buSzPts val="2000"/>
              <a:buFont typeface="Oswald"/>
              <a:buChar char="●"/>
            </a:pPr>
            <a:r>
              <a:rPr b="1" lang="en" sz="2000">
                <a:latin typeface="Oswald"/>
                <a:ea typeface="Oswald"/>
                <a:cs typeface="Oswald"/>
                <a:sym typeface="Oswald"/>
              </a:rPr>
              <a:t>Google Classroom: </a:t>
            </a:r>
            <a:r>
              <a:rPr lang="en" sz="2000">
                <a:latin typeface="Oswald"/>
                <a:ea typeface="Oswald"/>
                <a:cs typeface="Oswald"/>
                <a:sym typeface="Oswald"/>
              </a:rPr>
              <a:t>Including effective online lesson design-synchronous/asynchronous</a:t>
            </a:r>
            <a:endParaRPr sz="2000">
              <a:latin typeface="Oswald"/>
              <a:ea typeface="Oswald"/>
              <a:cs typeface="Oswald"/>
              <a:sym typeface="Oswald"/>
            </a:endParaRPr>
          </a:p>
          <a:p>
            <a:pPr indent="-355600" lvl="0" marL="914400" rtl="0" algn="l">
              <a:spcBef>
                <a:spcPts val="0"/>
              </a:spcBef>
              <a:spcAft>
                <a:spcPts val="0"/>
              </a:spcAft>
              <a:buSzPts val="2000"/>
              <a:buFont typeface="Oswald"/>
              <a:buChar char="●"/>
            </a:pPr>
            <a:r>
              <a:rPr b="1" lang="en" sz="2000">
                <a:latin typeface="Oswald"/>
                <a:ea typeface="Oswald"/>
                <a:cs typeface="Oswald"/>
                <a:sym typeface="Oswald"/>
              </a:rPr>
              <a:t>Explicit Direct Instruction</a:t>
            </a:r>
            <a:endParaRPr b="1" sz="2000">
              <a:latin typeface="Oswald"/>
              <a:ea typeface="Oswald"/>
              <a:cs typeface="Oswald"/>
              <a:sym typeface="Oswald"/>
            </a:endParaRPr>
          </a:p>
          <a:p>
            <a:pPr indent="-355600" lvl="1" marL="1371600" rtl="0" algn="l">
              <a:spcBef>
                <a:spcPts val="0"/>
              </a:spcBef>
              <a:spcAft>
                <a:spcPts val="0"/>
              </a:spcAft>
              <a:buSzPts val="2000"/>
              <a:buFont typeface="Oswald"/>
              <a:buChar char="○"/>
            </a:pPr>
            <a:r>
              <a:rPr lang="en" sz="2000">
                <a:latin typeface="Oswald"/>
                <a:ea typeface="Oswald"/>
                <a:cs typeface="Oswald"/>
                <a:sym typeface="Oswald"/>
              </a:rPr>
              <a:t>Providing Feedback</a:t>
            </a:r>
            <a:endParaRPr sz="2000">
              <a:latin typeface="Oswald"/>
              <a:ea typeface="Oswald"/>
              <a:cs typeface="Oswald"/>
              <a:sym typeface="Oswald"/>
            </a:endParaRPr>
          </a:p>
          <a:p>
            <a:pPr indent="-355600" lvl="0" marL="914400" rtl="0" algn="l">
              <a:spcBef>
                <a:spcPts val="0"/>
              </a:spcBef>
              <a:spcAft>
                <a:spcPts val="0"/>
              </a:spcAft>
              <a:buSzPts val="2000"/>
              <a:buFont typeface="Oswald"/>
              <a:buChar char="●"/>
            </a:pPr>
            <a:r>
              <a:rPr b="1" lang="en" sz="2000">
                <a:latin typeface="Oswald"/>
                <a:ea typeface="Oswald"/>
                <a:cs typeface="Oswald"/>
                <a:sym typeface="Oswald"/>
              </a:rPr>
              <a:t>Screencastify </a:t>
            </a:r>
            <a:r>
              <a:rPr lang="en" sz="2000">
                <a:latin typeface="Oswald"/>
                <a:ea typeface="Oswald"/>
                <a:cs typeface="Oswald"/>
                <a:sym typeface="Oswald"/>
              </a:rPr>
              <a:t>- recording lessons</a:t>
            </a:r>
            <a:endParaRPr sz="2000">
              <a:latin typeface="Oswald"/>
              <a:ea typeface="Oswald"/>
              <a:cs typeface="Oswald"/>
              <a:sym typeface="Oswald"/>
            </a:endParaRPr>
          </a:p>
          <a:p>
            <a:pPr indent="-355600" lvl="0" marL="914400" rtl="0" algn="l">
              <a:spcBef>
                <a:spcPts val="0"/>
              </a:spcBef>
              <a:spcAft>
                <a:spcPts val="0"/>
              </a:spcAft>
              <a:buSzPts val="2000"/>
              <a:buFont typeface="Oswald"/>
              <a:buChar char="●"/>
            </a:pPr>
            <a:r>
              <a:rPr b="1" lang="en" sz="2000">
                <a:latin typeface="Oswald"/>
                <a:ea typeface="Oswald"/>
                <a:cs typeface="Oswald"/>
                <a:sym typeface="Oswald"/>
              </a:rPr>
              <a:t>PBIS Online</a:t>
            </a:r>
            <a:r>
              <a:rPr lang="en" sz="2000">
                <a:latin typeface="Oswald"/>
                <a:ea typeface="Oswald"/>
                <a:cs typeface="Oswald"/>
                <a:sym typeface="Oswald"/>
              </a:rPr>
              <a:t>- Setting Expectations, Online Behaviors to Acknowledge, Digital Acknowledgements, CICO Support</a:t>
            </a:r>
            <a:endParaRPr sz="2000">
              <a:latin typeface="Oswald"/>
              <a:ea typeface="Oswald"/>
              <a:cs typeface="Oswald"/>
              <a:sym typeface="Oswald"/>
            </a:endParaRPr>
          </a:p>
          <a:p>
            <a:pPr indent="-355600" lvl="0" marL="914400" rtl="0" algn="l">
              <a:spcBef>
                <a:spcPts val="0"/>
              </a:spcBef>
              <a:spcAft>
                <a:spcPts val="0"/>
              </a:spcAft>
              <a:buSzPts val="2000"/>
              <a:buFont typeface="Oswald"/>
              <a:buChar char="●"/>
            </a:pPr>
            <a:r>
              <a:rPr b="1" lang="en" sz="2000">
                <a:latin typeface="Oswald"/>
                <a:ea typeface="Oswald"/>
                <a:cs typeface="Oswald"/>
                <a:sym typeface="Oswald"/>
              </a:rPr>
              <a:t>Social-emotional supports online</a:t>
            </a:r>
            <a:endParaRPr b="1" sz="2000">
              <a:latin typeface="Oswald"/>
              <a:ea typeface="Oswald"/>
              <a:cs typeface="Oswald"/>
              <a:sym typeface="Oswald"/>
            </a:endParaRPr>
          </a:p>
          <a:p>
            <a:pPr indent="0" lvl="0" marL="0" rtl="0" algn="l">
              <a:spcBef>
                <a:spcPts val="0"/>
              </a:spcBef>
              <a:spcAft>
                <a:spcPts val="1600"/>
              </a:spcAft>
              <a:buNone/>
            </a:pPr>
            <a:r>
              <a:t/>
            </a:r>
            <a:endParaRPr sz="2000"/>
          </a:p>
        </p:txBody>
      </p:sp>
      <p:pic>
        <p:nvPicPr>
          <p:cNvPr id="373" name="Google Shape;373;p60"/>
          <p:cNvPicPr preferRelativeResize="0"/>
          <p:nvPr/>
        </p:nvPicPr>
        <p:blipFill>
          <a:blip r:embed="rId3">
            <a:alphaModFix/>
          </a:blip>
          <a:stretch>
            <a:fillRect/>
          </a:stretch>
        </p:blipFill>
        <p:spPr>
          <a:xfrm>
            <a:off x="288725" y="1226900"/>
            <a:ext cx="3192726" cy="31668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1"/>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lang="en" sz="2500">
                <a:solidFill>
                  <a:srgbClr val="0000FF"/>
                </a:solidFill>
                <a:latin typeface="Permanent Marker"/>
                <a:ea typeface="Permanent Marker"/>
                <a:cs typeface="Permanent Marker"/>
                <a:sym typeface="Permanent Marker"/>
              </a:rPr>
              <a:t>Planning for the First Two Weeks with Students </a:t>
            </a:r>
            <a:endParaRPr sz="2500">
              <a:solidFill>
                <a:srgbClr val="0000FF"/>
              </a:solidFill>
              <a:latin typeface="Permanent Marker"/>
              <a:ea typeface="Permanent Marker"/>
              <a:cs typeface="Permanent Marker"/>
              <a:sym typeface="Permanent Marker"/>
            </a:endParaRPr>
          </a:p>
          <a:p>
            <a:pPr indent="0" lvl="0" marL="457200" rtl="0" algn="ctr">
              <a:lnSpc>
                <a:spcPct val="115000"/>
              </a:lnSpc>
              <a:spcBef>
                <a:spcPts val="1600"/>
              </a:spcBef>
              <a:spcAft>
                <a:spcPts val="1600"/>
              </a:spcAft>
              <a:buNone/>
            </a:pPr>
            <a:r>
              <a:rPr b="0" lang="en" sz="2000">
                <a:latin typeface="Permanent Marker"/>
                <a:ea typeface="Permanent Marker"/>
                <a:cs typeface="Permanent Marker"/>
                <a:sym typeface="Permanent Marker"/>
              </a:rPr>
              <a:t>(Resources for Health and Safety, Social/Emotional Learning Strategies &amp; Setting Up Physical/Virtual Space)</a:t>
            </a:r>
            <a:endParaRPr sz="7000">
              <a:latin typeface="Permanent Marker"/>
              <a:ea typeface="Permanent Marker"/>
              <a:cs typeface="Permanent Marker"/>
              <a:sym typeface="Permanent Marker"/>
            </a:endParaRPr>
          </a:p>
        </p:txBody>
      </p:sp>
      <p:sp>
        <p:nvSpPr>
          <p:cNvPr id="379" name="Google Shape;379;p61"/>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Section IV</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0" lang="en" sz="4700">
                <a:solidFill>
                  <a:srgbClr val="0000FF"/>
                </a:solidFill>
                <a:latin typeface="Permanent Marker"/>
                <a:ea typeface="Permanent Marker"/>
                <a:cs typeface="Permanent Marker"/>
                <a:sym typeface="Permanent Marker"/>
              </a:rPr>
              <a:t>Pedagogy </a:t>
            </a:r>
            <a:endParaRPr b="0" sz="4700">
              <a:solidFill>
                <a:srgbClr val="0000FF"/>
              </a:solidFill>
              <a:latin typeface="Permanent Marker"/>
              <a:ea typeface="Permanent Marker"/>
              <a:cs typeface="Permanent Marker"/>
              <a:sym typeface="Permanent Marker"/>
            </a:endParaRPr>
          </a:p>
          <a:p>
            <a:pPr indent="0" lvl="0" marL="0" rtl="0" algn="ctr">
              <a:lnSpc>
                <a:spcPct val="115000"/>
              </a:lnSpc>
              <a:spcBef>
                <a:spcPts val="1600"/>
              </a:spcBef>
              <a:spcAft>
                <a:spcPts val="1600"/>
              </a:spcAft>
              <a:buNone/>
            </a:pPr>
            <a:r>
              <a:rPr b="0" lang="en" sz="2500">
                <a:latin typeface="Permanent Marker"/>
                <a:ea typeface="Permanent Marker"/>
                <a:cs typeface="Permanent Marker"/>
                <a:sym typeface="Permanent Marker"/>
              </a:rPr>
              <a:t>(In-Person/Virtual Instructional Models, Daily Expectations, Staff Roles &amp; Responsibilities)</a:t>
            </a:r>
            <a:endParaRPr sz="6100">
              <a:latin typeface="Permanent Marker"/>
              <a:ea typeface="Permanent Marker"/>
              <a:cs typeface="Permanent Marker"/>
              <a:sym typeface="Permanent Marker"/>
            </a:endParaRPr>
          </a:p>
        </p:txBody>
      </p:sp>
      <p:sp>
        <p:nvSpPr>
          <p:cNvPr id="91" name="Google Shape;91;p17"/>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Section I</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83" name="Shape 383"/>
        <p:cNvGrpSpPr/>
        <p:nvPr/>
      </p:nvGrpSpPr>
      <p:grpSpPr>
        <a:xfrm>
          <a:off x="0" y="0"/>
          <a:ext cx="0" cy="0"/>
          <a:chOff x="0" y="0"/>
          <a:chExt cx="0" cy="0"/>
        </a:xfrm>
      </p:grpSpPr>
      <p:sp>
        <p:nvSpPr>
          <p:cNvPr id="384" name="Google Shape;384;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latin typeface="Luckiest Guy"/>
                <a:ea typeface="Luckiest Guy"/>
                <a:cs typeface="Luckiest Guy"/>
                <a:sym typeface="Luckiest Guy"/>
              </a:rPr>
              <a:t>Planning for the First Two Weeks</a:t>
            </a:r>
            <a:endParaRPr sz="3400">
              <a:latin typeface="Luckiest Guy"/>
              <a:ea typeface="Luckiest Guy"/>
              <a:cs typeface="Luckiest Guy"/>
              <a:sym typeface="Luckiest Guy"/>
            </a:endParaRPr>
          </a:p>
        </p:txBody>
      </p:sp>
      <p:pic>
        <p:nvPicPr>
          <p:cNvPr id="385" name="Google Shape;385;p62"/>
          <p:cNvPicPr preferRelativeResize="0"/>
          <p:nvPr/>
        </p:nvPicPr>
        <p:blipFill>
          <a:blip r:embed="rId3">
            <a:alphaModFix/>
          </a:blip>
          <a:stretch>
            <a:fillRect/>
          </a:stretch>
        </p:blipFill>
        <p:spPr>
          <a:xfrm>
            <a:off x="1006625" y="1201600"/>
            <a:ext cx="7130750" cy="3569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89" name="Shape 389"/>
        <p:cNvGrpSpPr/>
        <p:nvPr/>
      </p:nvGrpSpPr>
      <p:grpSpPr>
        <a:xfrm>
          <a:off x="0" y="0"/>
          <a:ext cx="0" cy="0"/>
          <a:chOff x="0" y="0"/>
          <a:chExt cx="0" cy="0"/>
        </a:xfrm>
      </p:grpSpPr>
      <p:sp>
        <p:nvSpPr>
          <p:cNvPr id="390" name="Google Shape;390;p63"/>
          <p:cNvSpPr txBox="1"/>
          <p:nvPr>
            <p:ph type="title"/>
          </p:nvPr>
        </p:nvSpPr>
        <p:spPr>
          <a:xfrm>
            <a:off x="6395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Luckiest Guy"/>
                <a:ea typeface="Luckiest Guy"/>
                <a:cs typeface="Luckiest Guy"/>
                <a:sym typeface="Luckiest Guy"/>
              </a:rPr>
              <a:t>Setting Up Your Classrooms (Physical and Virtual)</a:t>
            </a:r>
            <a:endParaRPr sz="2600">
              <a:latin typeface="Luckiest Guy"/>
              <a:ea typeface="Luckiest Guy"/>
              <a:cs typeface="Luckiest Guy"/>
              <a:sym typeface="Luckiest Guy"/>
            </a:endParaRPr>
          </a:p>
        </p:txBody>
      </p:sp>
      <p:sp>
        <p:nvSpPr>
          <p:cNvPr id="391" name="Google Shape;391;p63"/>
          <p:cNvSpPr txBox="1"/>
          <p:nvPr>
            <p:ph idx="1" type="body"/>
          </p:nvPr>
        </p:nvSpPr>
        <p:spPr>
          <a:xfrm>
            <a:off x="168325" y="1017725"/>
            <a:ext cx="5789400" cy="333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200">
                <a:solidFill>
                  <a:srgbClr val="0000FF"/>
                </a:solidFill>
                <a:latin typeface="Oswald"/>
                <a:ea typeface="Oswald"/>
                <a:cs typeface="Oswald"/>
                <a:sym typeface="Oswald"/>
              </a:rPr>
              <a:t>Digital First Week of School (</a:t>
            </a:r>
            <a:r>
              <a:rPr b="1" lang="en" sz="2200">
                <a:solidFill>
                  <a:srgbClr val="0000FF"/>
                </a:solidFill>
                <a:latin typeface="Oswald"/>
                <a:ea typeface="Oswald"/>
                <a:cs typeface="Oswald"/>
                <a:sym typeface="Oswald"/>
              </a:rPr>
              <a:t>Google Classroom):</a:t>
            </a:r>
            <a:endParaRPr b="1" sz="2200">
              <a:solidFill>
                <a:srgbClr val="0000FF"/>
              </a:solidFill>
              <a:latin typeface="Oswald"/>
              <a:ea typeface="Oswald"/>
              <a:cs typeface="Oswald"/>
              <a:sym typeface="Oswald"/>
            </a:endParaRPr>
          </a:p>
          <a:p>
            <a:pPr indent="0" lvl="0" marL="0" rtl="0" algn="l">
              <a:lnSpc>
                <a:spcPct val="100000"/>
              </a:lnSpc>
              <a:spcBef>
                <a:spcPts val="0"/>
              </a:spcBef>
              <a:spcAft>
                <a:spcPts val="0"/>
              </a:spcAft>
              <a:buNone/>
            </a:pPr>
            <a:r>
              <a:rPr lang="en" sz="1400" u="sng">
                <a:solidFill>
                  <a:schemeClr val="hlink"/>
                </a:solidFill>
                <a:latin typeface="Oswald"/>
                <a:ea typeface="Oswald"/>
                <a:cs typeface="Oswald"/>
                <a:sym typeface="Oswald"/>
                <a:hlinkClick r:id="rId3"/>
              </a:rPr>
              <a:t>https://docs.google.com/presentation/d/1tAd9LqcQbuiQC3kK0cJfJFj5_QzsAGnvAx8ZmbFaz1I/:edit?usp=sharing</a:t>
            </a:r>
            <a:endParaRPr sz="1400">
              <a:latin typeface="Oswald"/>
              <a:ea typeface="Oswald"/>
              <a:cs typeface="Oswald"/>
              <a:sym typeface="Oswald"/>
            </a:endParaRPr>
          </a:p>
          <a:p>
            <a:pPr indent="0" lvl="0" marL="0" rtl="0" algn="l">
              <a:lnSpc>
                <a:spcPct val="100000"/>
              </a:lnSpc>
              <a:spcBef>
                <a:spcPts val="0"/>
              </a:spcBef>
              <a:spcAft>
                <a:spcPts val="0"/>
              </a:spcAft>
              <a:buNone/>
            </a:pPr>
            <a:r>
              <a:t/>
            </a:r>
            <a:endParaRPr sz="1400">
              <a:latin typeface="Oswald"/>
              <a:ea typeface="Oswald"/>
              <a:cs typeface="Oswald"/>
              <a:sym typeface="Oswald"/>
            </a:endParaRPr>
          </a:p>
          <a:p>
            <a:pPr indent="0" lvl="0" marL="0" rtl="0" algn="l">
              <a:lnSpc>
                <a:spcPct val="100000"/>
              </a:lnSpc>
              <a:spcBef>
                <a:spcPts val="0"/>
              </a:spcBef>
              <a:spcAft>
                <a:spcPts val="0"/>
              </a:spcAft>
              <a:buNone/>
            </a:pPr>
            <a:r>
              <a:rPr b="1" lang="en" sz="2200">
                <a:solidFill>
                  <a:srgbClr val="0000FF"/>
                </a:solidFill>
                <a:latin typeface="Oswald"/>
                <a:ea typeface="Oswald"/>
                <a:cs typeface="Oswald"/>
                <a:sym typeface="Oswald"/>
              </a:rPr>
              <a:t>Physical Space/On-Site Classroom: </a:t>
            </a:r>
            <a:endParaRPr b="1" sz="2200">
              <a:solidFill>
                <a:srgbClr val="0000FF"/>
              </a:solidFill>
              <a:latin typeface="Oswald"/>
              <a:ea typeface="Oswald"/>
              <a:cs typeface="Oswald"/>
              <a:sym typeface="Oswald"/>
            </a:endParaRPr>
          </a:p>
          <a:p>
            <a:pPr indent="0" lvl="0" marL="0" rtl="0" algn="l">
              <a:lnSpc>
                <a:spcPct val="100000"/>
              </a:lnSpc>
              <a:spcBef>
                <a:spcPts val="0"/>
              </a:spcBef>
              <a:spcAft>
                <a:spcPts val="0"/>
              </a:spcAft>
              <a:buNone/>
            </a:pPr>
            <a:r>
              <a:rPr b="1" lang="en" sz="1400">
                <a:solidFill>
                  <a:srgbClr val="2D3237"/>
                </a:solidFill>
                <a:latin typeface="Oswald"/>
                <a:ea typeface="Oswald"/>
                <a:cs typeface="Oswald"/>
                <a:sym typeface="Oswald"/>
              </a:rPr>
              <a:t>What Does Good Classroom Design Look Like in the Age of Social Distancing?</a:t>
            </a:r>
            <a:endParaRPr sz="1400">
              <a:latin typeface="Oswald"/>
              <a:ea typeface="Oswald"/>
              <a:cs typeface="Oswald"/>
              <a:sym typeface="Oswald"/>
            </a:endParaRPr>
          </a:p>
          <a:p>
            <a:pPr indent="0" lvl="0" marL="0" rtl="0" algn="l">
              <a:lnSpc>
                <a:spcPct val="100000"/>
              </a:lnSpc>
              <a:spcBef>
                <a:spcPts val="0"/>
              </a:spcBef>
              <a:spcAft>
                <a:spcPts val="0"/>
              </a:spcAft>
              <a:buNone/>
            </a:pPr>
            <a:r>
              <a:rPr lang="en" sz="1400" u="sng">
                <a:solidFill>
                  <a:schemeClr val="hlink"/>
                </a:solidFill>
                <a:latin typeface="Oswald"/>
                <a:ea typeface="Oswald"/>
                <a:cs typeface="Oswald"/>
                <a:sym typeface="Oswald"/>
                <a:hlinkClick r:id="rId4"/>
              </a:rPr>
              <a:t>https://www.edsurge.com/news/2020-06-22-what-does-good-classroom-design-look-like-in-the-age-of-social-distancing</a:t>
            </a:r>
            <a:endParaRPr sz="1400">
              <a:latin typeface="Oswald"/>
              <a:ea typeface="Oswald"/>
              <a:cs typeface="Oswald"/>
              <a:sym typeface="Oswald"/>
            </a:endParaRPr>
          </a:p>
          <a:p>
            <a:pPr indent="0" lvl="0" marL="0" rtl="0" algn="l">
              <a:lnSpc>
                <a:spcPct val="100000"/>
              </a:lnSpc>
              <a:spcBef>
                <a:spcPts val="0"/>
              </a:spcBef>
              <a:spcAft>
                <a:spcPts val="0"/>
              </a:spcAft>
              <a:buNone/>
            </a:pPr>
            <a:r>
              <a:t/>
            </a:r>
            <a:endParaRPr sz="1400">
              <a:latin typeface="Oswald"/>
              <a:ea typeface="Oswald"/>
              <a:cs typeface="Oswald"/>
              <a:sym typeface="Oswald"/>
            </a:endParaRPr>
          </a:p>
          <a:p>
            <a:pPr indent="0" lvl="0" marL="0" rtl="0" algn="l">
              <a:lnSpc>
                <a:spcPct val="100000"/>
              </a:lnSpc>
              <a:spcBef>
                <a:spcPts val="0"/>
              </a:spcBef>
              <a:spcAft>
                <a:spcPts val="0"/>
              </a:spcAft>
              <a:buNone/>
            </a:pPr>
            <a:r>
              <a:rPr b="1" lang="en" sz="1400">
                <a:latin typeface="Oswald"/>
                <a:ea typeface="Oswald"/>
                <a:cs typeface="Oswald"/>
                <a:sym typeface="Oswald"/>
              </a:rPr>
              <a:t>Early Childhood/Elementary</a:t>
            </a:r>
            <a:endParaRPr b="1" sz="1400">
              <a:latin typeface="Oswald"/>
              <a:ea typeface="Oswald"/>
              <a:cs typeface="Oswald"/>
              <a:sym typeface="Oswald"/>
            </a:endParaRPr>
          </a:p>
          <a:p>
            <a:pPr indent="0" lvl="0" marL="0" rtl="0" algn="l">
              <a:lnSpc>
                <a:spcPct val="100000"/>
              </a:lnSpc>
              <a:spcBef>
                <a:spcPts val="0"/>
              </a:spcBef>
              <a:spcAft>
                <a:spcPts val="0"/>
              </a:spcAft>
              <a:buNone/>
            </a:pPr>
            <a:r>
              <a:rPr lang="en" sz="1400" u="sng">
                <a:solidFill>
                  <a:schemeClr val="hlink"/>
                </a:solidFill>
                <a:latin typeface="Oswald"/>
                <a:ea typeface="Oswald"/>
                <a:cs typeface="Oswald"/>
                <a:sym typeface="Oswald"/>
                <a:hlinkClick r:id="rId5"/>
              </a:rPr>
              <a:t>https://mdek12.org/sites/default/files/social_distancing_strategies_in_the_classroom_7-13-2020_002.pdf</a:t>
            </a:r>
            <a:endParaRPr sz="1400">
              <a:latin typeface="Oswald"/>
              <a:ea typeface="Oswald"/>
              <a:cs typeface="Oswald"/>
              <a:sym typeface="Oswald"/>
            </a:endParaRPr>
          </a:p>
          <a:p>
            <a:pPr indent="0" lvl="0" marL="0" rtl="0" algn="l">
              <a:lnSpc>
                <a:spcPct val="100000"/>
              </a:lnSpc>
              <a:spcBef>
                <a:spcPts val="0"/>
              </a:spcBef>
              <a:spcAft>
                <a:spcPts val="0"/>
              </a:spcAft>
              <a:buNone/>
            </a:pPr>
            <a:r>
              <a:t/>
            </a:r>
            <a:endParaRPr sz="1400">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rPr b="1" lang="en">
                <a:latin typeface="Oswald"/>
                <a:ea typeface="Oswald"/>
                <a:cs typeface="Oswald"/>
                <a:sym typeface="Oswald"/>
              </a:rPr>
              <a:t>Station Rotation in an Era of Social Distancing</a:t>
            </a:r>
            <a:endParaRPr b="1">
              <a:latin typeface="Oswald"/>
              <a:ea typeface="Oswald"/>
              <a:cs typeface="Oswald"/>
              <a:sym typeface="Oswald"/>
            </a:endParaRPr>
          </a:p>
          <a:p>
            <a:pPr indent="0" lvl="0" marL="0" rtl="0" algn="l">
              <a:lnSpc>
                <a:spcPct val="100000"/>
              </a:lnSpc>
              <a:spcBef>
                <a:spcPts val="0"/>
              </a:spcBef>
              <a:spcAft>
                <a:spcPts val="0"/>
              </a:spcAft>
              <a:buClr>
                <a:schemeClr val="dk2"/>
              </a:buClr>
              <a:buSzPts val="1100"/>
              <a:buFont typeface="Arial"/>
              <a:buNone/>
            </a:pPr>
            <a:r>
              <a:rPr lang="en" sz="1400" u="sng">
                <a:solidFill>
                  <a:schemeClr val="hlink"/>
                </a:solidFill>
                <a:latin typeface="Oswald"/>
                <a:ea typeface="Oswald"/>
                <a:cs typeface="Oswald"/>
                <a:sym typeface="Oswald"/>
                <a:hlinkClick r:id="rId6"/>
              </a:rPr>
              <a:t>https://catlintucker.com/2020/06/station-rotation-in-an-era-of-social-distancing/</a:t>
            </a:r>
            <a:endParaRPr sz="1400">
              <a:latin typeface="Oswald"/>
              <a:ea typeface="Oswald"/>
              <a:cs typeface="Oswald"/>
              <a:sym typeface="Oswald"/>
            </a:endParaRPr>
          </a:p>
          <a:p>
            <a:pPr indent="0" lvl="0" marL="0" rtl="0" algn="l">
              <a:lnSpc>
                <a:spcPct val="100000"/>
              </a:lnSpc>
              <a:spcBef>
                <a:spcPts val="0"/>
              </a:spcBef>
              <a:spcAft>
                <a:spcPts val="0"/>
              </a:spcAft>
              <a:buNone/>
            </a:pPr>
            <a:r>
              <a:t/>
            </a:r>
            <a:endParaRPr sz="1400">
              <a:latin typeface="Oswald"/>
              <a:ea typeface="Oswald"/>
              <a:cs typeface="Oswald"/>
              <a:sym typeface="Oswald"/>
            </a:endParaRPr>
          </a:p>
        </p:txBody>
      </p:sp>
      <p:pic>
        <p:nvPicPr>
          <p:cNvPr id="392" name="Google Shape;392;p63"/>
          <p:cNvPicPr preferRelativeResize="0"/>
          <p:nvPr/>
        </p:nvPicPr>
        <p:blipFill>
          <a:blip r:embed="rId7">
            <a:alphaModFix/>
          </a:blip>
          <a:stretch>
            <a:fillRect/>
          </a:stretch>
        </p:blipFill>
        <p:spPr>
          <a:xfrm>
            <a:off x="6134550" y="1215900"/>
            <a:ext cx="2832626" cy="34329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4"/>
          <p:cNvSpPr txBox="1"/>
          <p:nvPr>
            <p:ph type="title"/>
          </p:nvPr>
        </p:nvSpPr>
        <p:spPr>
          <a:xfrm>
            <a:off x="490250" y="526350"/>
            <a:ext cx="8298600" cy="112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2800">
                <a:solidFill>
                  <a:srgbClr val="FFFF00"/>
                </a:solidFill>
                <a:latin typeface="Luckiest Guy"/>
                <a:ea typeface="Luckiest Guy"/>
                <a:cs typeface="Luckiest Guy"/>
                <a:sym typeface="Luckiest Guy"/>
              </a:rPr>
              <a:t>Station Rotation in an Era of Social Distancing</a:t>
            </a:r>
            <a:endParaRPr b="1" sz="2800">
              <a:solidFill>
                <a:srgbClr val="FFFF00"/>
              </a:solidFill>
              <a:latin typeface="Luckiest Guy"/>
              <a:ea typeface="Luckiest Guy"/>
              <a:cs typeface="Luckiest Guy"/>
              <a:sym typeface="Luckiest Guy"/>
            </a:endParaRPr>
          </a:p>
          <a:p>
            <a:pPr indent="0" lvl="0" marL="0" rtl="0" algn="l">
              <a:spcBef>
                <a:spcPts val="0"/>
              </a:spcBef>
              <a:spcAft>
                <a:spcPts val="0"/>
              </a:spcAft>
              <a:buClr>
                <a:schemeClr val="dk2"/>
              </a:buClr>
              <a:buSzPts val="1100"/>
              <a:buFont typeface="Arial"/>
              <a:buNone/>
            </a:pPr>
            <a:r>
              <a:t/>
            </a:r>
            <a:endParaRPr sz="2900"/>
          </a:p>
          <a:p>
            <a:pPr indent="0" lvl="0" marL="0" rtl="0" algn="l">
              <a:spcBef>
                <a:spcPts val="0"/>
              </a:spcBef>
              <a:spcAft>
                <a:spcPts val="0"/>
              </a:spcAft>
              <a:buClr>
                <a:schemeClr val="dk2"/>
              </a:buClr>
              <a:buSzPts val="1100"/>
              <a:buFont typeface="Arial"/>
              <a:buNone/>
            </a:pPr>
            <a:r>
              <a:t/>
            </a:r>
            <a:endParaRPr sz="1900">
              <a:solidFill>
                <a:schemeClr val="dk2"/>
              </a:solidFill>
              <a:latin typeface="Oswald"/>
              <a:ea typeface="Oswald"/>
              <a:cs typeface="Oswald"/>
              <a:sym typeface="Oswald"/>
            </a:endParaRPr>
          </a:p>
          <a:p>
            <a:pPr indent="0" lvl="0" marL="0" rtl="0" algn="l">
              <a:spcBef>
                <a:spcPts val="0"/>
              </a:spcBef>
              <a:spcAft>
                <a:spcPts val="0"/>
              </a:spcAft>
              <a:buNone/>
            </a:pPr>
            <a:r>
              <a:t/>
            </a:r>
            <a:endParaRPr/>
          </a:p>
        </p:txBody>
      </p:sp>
      <p:pic>
        <p:nvPicPr>
          <p:cNvPr id="398" name="Google Shape;398;p64"/>
          <p:cNvPicPr preferRelativeResize="0"/>
          <p:nvPr/>
        </p:nvPicPr>
        <p:blipFill>
          <a:blip r:embed="rId3">
            <a:alphaModFix/>
          </a:blip>
          <a:stretch>
            <a:fillRect/>
          </a:stretch>
        </p:blipFill>
        <p:spPr>
          <a:xfrm>
            <a:off x="3652475" y="624300"/>
            <a:ext cx="4045749" cy="3724407"/>
          </a:xfrm>
          <a:prstGeom prst="rect">
            <a:avLst/>
          </a:prstGeom>
          <a:noFill/>
          <a:ln>
            <a:noFill/>
          </a:ln>
        </p:spPr>
      </p:pic>
      <p:sp>
        <p:nvSpPr>
          <p:cNvPr id="399" name="Google Shape;399;p64"/>
          <p:cNvSpPr txBox="1"/>
          <p:nvPr/>
        </p:nvSpPr>
        <p:spPr>
          <a:xfrm>
            <a:off x="395875" y="4348700"/>
            <a:ext cx="8003700" cy="6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FFFF00"/>
                </a:solidFill>
                <a:latin typeface="Oswald"/>
                <a:ea typeface="Oswald"/>
                <a:cs typeface="Oswald"/>
                <a:sym typeface="Oswald"/>
              </a:rPr>
              <a:t>[Template] Virtual Station Rotation Lesson </a:t>
            </a:r>
            <a:endParaRPr b="1" sz="2100">
              <a:solidFill>
                <a:srgbClr val="FFFF00"/>
              </a:solidFill>
              <a:latin typeface="Oswald"/>
              <a:ea typeface="Oswald"/>
              <a:cs typeface="Oswald"/>
              <a:sym typeface="Oswald"/>
            </a:endParaRPr>
          </a:p>
          <a:p>
            <a:pPr indent="0" lvl="0" marL="0" rtl="0" algn="ctr">
              <a:spcBef>
                <a:spcPts val="0"/>
              </a:spcBef>
              <a:spcAft>
                <a:spcPts val="0"/>
              </a:spcAft>
              <a:buNone/>
            </a:pPr>
            <a:r>
              <a:rPr b="1" lang="en" sz="1200" u="sng">
                <a:solidFill>
                  <a:schemeClr val="hlink"/>
                </a:solidFill>
                <a:latin typeface="Oswald"/>
                <a:ea typeface="Oswald"/>
                <a:cs typeface="Oswald"/>
                <a:sym typeface="Oswald"/>
                <a:hlinkClick r:id="rId4"/>
              </a:rPr>
              <a:t>https://docs.google.com/document/d/1CxBd0gct0DoOrF-uWUm8p0fBJHBSl4jAfLIRdhty1HI/edit?usp=sharing</a:t>
            </a:r>
            <a:endParaRPr b="1" sz="1200">
              <a:solidFill>
                <a:srgbClr val="FFFF00"/>
              </a:solidFill>
              <a:latin typeface="Oswald"/>
              <a:ea typeface="Oswald"/>
              <a:cs typeface="Oswald"/>
              <a:sym typeface="Oswald"/>
            </a:endParaRPr>
          </a:p>
          <a:p>
            <a:pPr indent="0" lvl="0" marL="0" rtl="0" algn="ctr">
              <a:spcBef>
                <a:spcPts val="0"/>
              </a:spcBef>
              <a:spcAft>
                <a:spcPts val="0"/>
              </a:spcAft>
              <a:buNone/>
            </a:pPr>
            <a:r>
              <a:t/>
            </a:r>
            <a:endParaRPr b="1" sz="1200">
              <a:solidFill>
                <a:srgbClr val="FFFF00"/>
              </a:solidFill>
              <a:latin typeface="Oswald"/>
              <a:ea typeface="Oswald"/>
              <a:cs typeface="Oswald"/>
              <a:sym typeface="Oswald"/>
            </a:endParaRPr>
          </a:p>
        </p:txBody>
      </p:sp>
      <p:sp>
        <p:nvSpPr>
          <p:cNvPr id="400" name="Google Shape;400;p64"/>
          <p:cNvSpPr/>
          <p:nvPr/>
        </p:nvSpPr>
        <p:spPr>
          <a:xfrm>
            <a:off x="908475" y="684525"/>
            <a:ext cx="2465700" cy="1628100"/>
          </a:xfrm>
          <a:prstGeom prst="rightArrow">
            <a:avLst>
              <a:gd fmla="val 50000" name="adj1"/>
              <a:gd fmla="val 50000" name="adj2"/>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4"/>
          <p:cNvSpPr txBox="1"/>
          <p:nvPr/>
        </p:nvSpPr>
        <p:spPr>
          <a:xfrm>
            <a:off x="743300" y="1315725"/>
            <a:ext cx="2040900" cy="3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Playfair Display"/>
                <a:ea typeface="Playfair Display"/>
                <a:cs typeface="Playfair Display"/>
                <a:sym typeface="Playfair Display"/>
              </a:rPr>
              <a:t>Physically</a:t>
            </a:r>
            <a:endParaRPr b="1" sz="1700">
              <a:latin typeface="Playfair Display"/>
              <a:ea typeface="Playfair Display"/>
              <a:cs typeface="Playfair Display"/>
              <a:sym typeface="Playfair Display"/>
            </a:endParaRPr>
          </a:p>
        </p:txBody>
      </p:sp>
      <p:sp>
        <p:nvSpPr>
          <p:cNvPr id="402" name="Google Shape;402;p64"/>
          <p:cNvSpPr/>
          <p:nvPr/>
        </p:nvSpPr>
        <p:spPr>
          <a:xfrm rot="3971889">
            <a:off x="971675" y="2495070"/>
            <a:ext cx="2031594" cy="1628357"/>
          </a:xfrm>
          <a:prstGeom prst="rightArrow">
            <a:avLst>
              <a:gd fmla="val 50101" name="adj1"/>
              <a:gd fmla="val 50000" name="adj2"/>
            </a:avLst>
          </a:prstGeom>
          <a:solidFill>
            <a:srgbClr val="00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4"/>
          <p:cNvSpPr txBox="1"/>
          <p:nvPr/>
        </p:nvSpPr>
        <p:spPr>
          <a:xfrm rot="3939469">
            <a:off x="942483" y="2981136"/>
            <a:ext cx="2040830" cy="36547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Playfair Display"/>
                <a:ea typeface="Playfair Display"/>
                <a:cs typeface="Playfair Display"/>
                <a:sym typeface="Playfair Display"/>
              </a:rPr>
              <a:t>Virtually</a:t>
            </a:r>
            <a:endParaRPr b="1" sz="1700">
              <a:latin typeface="Playfair Display"/>
              <a:ea typeface="Playfair Display"/>
              <a:cs typeface="Playfair Display"/>
              <a:sym typeface="Playfair Display"/>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07" name="Shape 407"/>
        <p:cNvGrpSpPr/>
        <p:nvPr/>
      </p:nvGrpSpPr>
      <p:grpSpPr>
        <a:xfrm>
          <a:off x="0" y="0"/>
          <a:ext cx="0" cy="0"/>
          <a:chOff x="0" y="0"/>
          <a:chExt cx="0" cy="0"/>
        </a:xfrm>
      </p:grpSpPr>
      <p:sp>
        <p:nvSpPr>
          <p:cNvPr id="408" name="Google Shape;408;p65"/>
          <p:cNvSpPr txBox="1"/>
          <p:nvPr>
            <p:ph type="title"/>
          </p:nvPr>
        </p:nvSpPr>
        <p:spPr>
          <a:xfrm rot="-5400000">
            <a:off x="-3605025" y="5350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4100">
                <a:solidFill>
                  <a:srgbClr val="FF0000"/>
                </a:solidFill>
                <a:latin typeface="Permanent Marker"/>
                <a:ea typeface="Permanent Marker"/>
                <a:cs typeface="Permanent Marker"/>
                <a:sym typeface="Permanent Marker"/>
              </a:rPr>
              <a:t>Health and Safety</a:t>
            </a:r>
            <a:endParaRPr b="1" sz="4100">
              <a:solidFill>
                <a:srgbClr val="FF0000"/>
              </a:solidFill>
              <a:latin typeface="Permanent Marker"/>
              <a:ea typeface="Permanent Marker"/>
              <a:cs typeface="Permanent Marker"/>
              <a:sym typeface="Permanent Marker"/>
            </a:endParaRPr>
          </a:p>
          <a:p>
            <a:pPr indent="0" lvl="0" marL="0" rtl="0" algn="l">
              <a:spcBef>
                <a:spcPts val="1600"/>
              </a:spcBef>
              <a:spcAft>
                <a:spcPts val="0"/>
              </a:spcAft>
              <a:buNone/>
            </a:pPr>
            <a:r>
              <a:t/>
            </a:r>
            <a:endParaRPr sz="1800">
              <a:latin typeface="Playfair Display"/>
              <a:ea typeface="Playfair Display"/>
              <a:cs typeface="Playfair Display"/>
              <a:sym typeface="Playfair Display"/>
            </a:endParaRPr>
          </a:p>
        </p:txBody>
      </p:sp>
      <p:sp>
        <p:nvSpPr>
          <p:cNvPr id="409" name="Google Shape;409;p65"/>
          <p:cNvSpPr txBox="1"/>
          <p:nvPr>
            <p:ph idx="1" type="body"/>
          </p:nvPr>
        </p:nvSpPr>
        <p:spPr>
          <a:xfrm>
            <a:off x="165400" y="52325"/>
            <a:ext cx="8520600" cy="3334800"/>
          </a:xfrm>
          <a:prstGeom prst="rect">
            <a:avLst/>
          </a:prstGeom>
        </p:spPr>
        <p:txBody>
          <a:bodyPr anchorCtr="0" anchor="t" bIns="91425" lIns="91425" spcFirstLastPara="1" rIns="91425" wrap="square" tIns="91425">
            <a:noAutofit/>
          </a:bodyPr>
          <a:lstStyle/>
          <a:p>
            <a:pPr indent="0" lvl="0" marL="457200" rtl="0" algn="ctr">
              <a:spcBef>
                <a:spcPts val="0"/>
              </a:spcBef>
              <a:spcAft>
                <a:spcPts val="1600"/>
              </a:spcAft>
              <a:buNone/>
            </a:pPr>
            <a:r>
              <a:rPr b="1" lang="en" sz="2200">
                <a:latin typeface="Permanent Marker"/>
                <a:ea typeface="Permanent Marker"/>
                <a:cs typeface="Permanent Marker"/>
                <a:sym typeface="Permanent Marker"/>
              </a:rPr>
              <a:t>*</a:t>
            </a:r>
            <a:r>
              <a:rPr b="1" lang="en" sz="2200">
                <a:latin typeface="Permanent Marker"/>
                <a:ea typeface="Permanent Marker"/>
                <a:cs typeface="Permanent Marker"/>
                <a:sym typeface="Permanent Marker"/>
              </a:rPr>
              <a:t>This will be School/Building Resource Specific</a:t>
            </a:r>
            <a:endParaRPr b="1" sz="2200">
              <a:latin typeface="Permanent Marker"/>
              <a:ea typeface="Permanent Marker"/>
              <a:cs typeface="Permanent Marker"/>
              <a:sym typeface="Permanent Marker"/>
            </a:endParaRPr>
          </a:p>
        </p:txBody>
      </p:sp>
      <p:pic>
        <p:nvPicPr>
          <p:cNvPr id="410" name="Google Shape;410;p65"/>
          <p:cNvPicPr preferRelativeResize="0"/>
          <p:nvPr/>
        </p:nvPicPr>
        <p:blipFill>
          <a:blip r:embed="rId3">
            <a:alphaModFix/>
          </a:blip>
          <a:stretch>
            <a:fillRect/>
          </a:stretch>
        </p:blipFill>
        <p:spPr>
          <a:xfrm>
            <a:off x="2003375" y="669175"/>
            <a:ext cx="5357350" cy="42379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14" name="Shape 414"/>
        <p:cNvGrpSpPr/>
        <p:nvPr/>
      </p:nvGrpSpPr>
      <p:grpSpPr>
        <a:xfrm>
          <a:off x="0" y="0"/>
          <a:ext cx="0" cy="0"/>
          <a:chOff x="0" y="0"/>
          <a:chExt cx="0" cy="0"/>
        </a:xfrm>
      </p:grpSpPr>
      <p:sp>
        <p:nvSpPr>
          <p:cNvPr id="415" name="Google Shape;415;p66"/>
          <p:cNvSpPr txBox="1"/>
          <p:nvPr>
            <p:ph type="title"/>
          </p:nvPr>
        </p:nvSpPr>
        <p:spPr>
          <a:xfrm>
            <a:off x="311700" y="235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uckiest Guy"/>
                <a:ea typeface="Luckiest Guy"/>
                <a:cs typeface="Luckiest Guy"/>
                <a:sym typeface="Luckiest Guy"/>
              </a:rPr>
              <a:t>Social Emotional Learning</a:t>
            </a:r>
            <a:endParaRPr>
              <a:latin typeface="Luckiest Guy"/>
              <a:ea typeface="Luckiest Guy"/>
              <a:cs typeface="Luckiest Guy"/>
              <a:sym typeface="Luckiest Guy"/>
            </a:endParaRPr>
          </a:p>
        </p:txBody>
      </p:sp>
      <p:sp>
        <p:nvSpPr>
          <p:cNvPr id="416" name="Google Shape;416;p66"/>
          <p:cNvSpPr txBox="1"/>
          <p:nvPr>
            <p:ph idx="1" type="body"/>
          </p:nvPr>
        </p:nvSpPr>
        <p:spPr>
          <a:xfrm>
            <a:off x="311700" y="942075"/>
            <a:ext cx="59487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latin typeface="Oswald"/>
                <a:ea typeface="Oswald"/>
                <a:cs typeface="Oswald"/>
                <a:sym typeface="Oswald"/>
              </a:rPr>
              <a:t>In planning for our re-entry in September, our work is grounded in our beliefs the most equitable opportunities for educational success relies upon the comprehensive support for students and families provided in our schools with our professionals and the systems of support we have built. These supports include academics as well as the social and emotional well-being of our students. We are committed to prioritizing social emotional well-being - not at the expense of academics, but in order to create the mental, social and emotional space to access rigorous academic content with confidence.</a:t>
            </a:r>
            <a:endParaRPr b="1">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t/>
            </a:r>
            <a:endParaRPr b="1" sz="1100" u="sng">
              <a:latin typeface="Arial"/>
              <a:ea typeface="Arial"/>
              <a:cs typeface="Arial"/>
              <a:sym typeface="Arial"/>
            </a:endParaRPr>
          </a:p>
          <a:p>
            <a:pPr indent="0" lvl="0" marL="0" rtl="0" algn="l">
              <a:spcBef>
                <a:spcPts val="0"/>
              </a:spcBef>
              <a:spcAft>
                <a:spcPts val="1600"/>
              </a:spcAft>
              <a:buNone/>
            </a:pPr>
            <a:r>
              <a:t/>
            </a:r>
            <a:endParaRPr/>
          </a:p>
        </p:txBody>
      </p:sp>
      <p:sp>
        <p:nvSpPr>
          <p:cNvPr id="417" name="Google Shape;417;p66"/>
          <p:cNvSpPr txBox="1"/>
          <p:nvPr/>
        </p:nvSpPr>
        <p:spPr>
          <a:xfrm>
            <a:off x="786475" y="4276875"/>
            <a:ext cx="8105100" cy="128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0000"/>
                </a:solidFill>
                <a:latin typeface="Permanent Marker"/>
                <a:ea typeface="Permanent Marker"/>
                <a:cs typeface="Permanent Marker"/>
                <a:sym typeface="Permanent Marker"/>
              </a:rPr>
              <a:t>Social Emotional Teaching Resources</a:t>
            </a:r>
            <a:endParaRPr sz="2500">
              <a:solidFill>
                <a:srgbClr val="FF0000"/>
              </a:solidFill>
              <a:latin typeface="Permanent Marker"/>
              <a:ea typeface="Permanent Marker"/>
              <a:cs typeface="Permanent Marker"/>
              <a:sym typeface="Permanent Marker"/>
            </a:endParaRPr>
          </a:p>
          <a:p>
            <a:pPr indent="0" lvl="0" marL="0" rtl="0" algn="ctr">
              <a:spcBef>
                <a:spcPts val="0"/>
              </a:spcBef>
              <a:spcAft>
                <a:spcPts val="0"/>
              </a:spcAft>
              <a:buNone/>
            </a:pPr>
            <a:r>
              <a:rPr lang="en" sz="1700" u="sng">
                <a:solidFill>
                  <a:schemeClr val="hlink"/>
                </a:solidFill>
                <a:latin typeface="Oswald"/>
                <a:ea typeface="Oswald"/>
                <a:cs typeface="Oswald"/>
                <a:sym typeface="Oswald"/>
                <a:hlinkClick r:id="rId3"/>
              </a:rPr>
              <a:t>https://drive.google.com/file/d/1B2xsQpNvczosPv50_VO-QXOdM0AAW7GE/view?usp=sharing</a:t>
            </a:r>
            <a:endParaRPr sz="1700">
              <a:solidFill>
                <a:srgbClr val="0000FF"/>
              </a:solidFill>
              <a:latin typeface="Oswald"/>
              <a:ea typeface="Oswald"/>
              <a:cs typeface="Oswald"/>
              <a:sym typeface="Oswald"/>
            </a:endParaRPr>
          </a:p>
          <a:p>
            <a:pPr indent="0" lvl="0" marL="0" rtl="0" algn="ctr">
              <a:spcBef>
                <a:spcPts val="0"/>
              </a:spcBef>
              <a:spcAft>
                <a:spcPts val="0"/>
              </a:spcAft>
              <a:buNone/>
            </a:pPr>
            <a:r>
              <a:t/>
            </a:r>
            <a:endParaRPr sz="2500">
              <a:solidFill>
                <a:srgbClr val="0000FF"/>
              </a:solidFill>
              <a:latin typeface="Oswald"/>
              <a:ea typeface="Oswald"/>
              <a:cs typeface="Oswald"/>
              <a:sym typeface="Oswald"/>
            </a:endParaRPr>
          </a:p>
        </p:txBody>
      </p:sp>
      <p:pic>
        <p:nvPicPr>
          <p:cNvPr id="418" name="Google Shape;418;p66"/>
          <p:cNvPicPr preferRelativeResize="0"/>
          <p:nvPr/>
        </p:nvPicPr>
        <p:blipFill rotWithShape="1">
          <a:blip r:embed="rId4">
            <a:alphaModFix/>
          </a:blip>
          <a:srcRect b="-19270" l="0" r="0" t="19270"/>
          <a:stretch/>
        </p:blipFill>
        <p:spPr>
          <a:xfrm>
            <a:off x="6134450" y="872625"/>
            <a:ext cx="2841775" cy="4027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Person Instructional Focus</a:t>
            </a:r>
            <a:endParaRPr/>
          </a:p>
        </p:txBody>
      </p:sp>
      <p:sp>
        <p:nvSpPr>
          <p:cNvPr id="97" name="Google Shape;97;p18"/>
          <p:cNvSpPr txBox="1"/>
          <p:nvPr>
            <p:ph idx="1" type="body"/>
          </p:nvPr>
        </p:nvSpPr>
        <p:spPr>
          <a:xfrm>
            <a:off x="311700" y="1234075"/>
            <a:ext cx="46587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Power Standards</a:t>
            </a:r>
            <a:endParaRPr b="1"/>
          </a:p>
          <a:p>
            <a:pPr indent="-342900" lvl="0" marL="457200" rtl="0" algn="l">
              <a:spcBef>
                <a:spcPts val="0"/>
              </a:spcBef>
              <a:spcAft>
                <a:spcPts val="0"/>
              </a:spcAft>
              <a:buSzPts val="1800"/>
              <a:buChar char="●"/>
            </a:pPr>
            <a:r>
              <a:rPr b="1" lang="en"/>
              <a:t>Prioritizing Face-to-Face time</a:t>
            </a:r>
            <a:endParaRPr b="1"/>
          </a:p>
          <a:p>
            <a:pPr indent="-342900" lvl="0" marL="457200" rtl="0" algn="l">
              <a:spcBef>
                <a:spcPts val="0"/>
              </a:spcBef>
              <a:spcAft>
                <a:spcPts val="0"/>
              </a:spcAft>
              <a:buSzPts val="1800"/>
              <a:buChar char="●"/>
            </a:pPr>
            <a:r>
              <a:rPr b="1" lang="en"/>
              <a:t>Student Centered Thinking</a:t>
            </a:r>
            <a:endParaRPr b="1"/>
          </a:p>
          <a:p>
            <a:pPr indent="-342900" lvl="0" marL="457200" rtl="0" algn="l">
              <a:spcBef>
                <a:spcPts val="0"/>
              </a:spcBef>
              <a:spcAft>
                <a:spcPts val="0"/>
              </a:spcAft>
              <a:buSzPts val="1800"/>
              <a:buChar char="●"/>
            </a:pPr>
            <a:r>
              <a:rPr b="1" lang="en"/>
              <a:t>Hands-On Activities</a:t>
            </a:r>
            <a:endParaRPr b="1"/>
          </a:p>
          <a:p>
            <a:pPr indent="-342900" lvl="0" marL="457200" rtl="0" algn="l">
              <a:spcBef>
                <a:spcPts val="0"/>
              </a:spcBef>
              <a:spcAft>
                <a:spcPts val="0"/>
              </a:spcAft>
              <a:buSzPts val="1800"/>
              <a:buChar char="●"/>
            </a:pPr>
            <a:r>
              <a:rPr b="1" lang="en"/>
              <a:t>Community Building and Social Thinking Strategies</a:t>
            </a:r>
            <a:endParaRPr b="1"/>
          </a:p>
        </p:txBody>
      </p:sp>
      <p:pic>
        <p:nvPicPr>
          <p:cNvPr id="98" name="Google Shape;98;p18"/>
          <p:cNvPicPr preferRelativeResize="0"/>
          <p:nvPr/>
        </p:nvPicPr>
        <p:blipFill>
          <a:blip r:embed="rId3">
            <a:alphaModFix/>
          </a:blip>
          <a:stretch>
            <a:fillRect/>
          </a:stretch>
        </p:blipFill>
        <p:spPr>
          <a:xfrm>
            <a:off x="4750275" y="232000"/>
            <a:ext cx="4245475" cy="467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Daily Expectations</a:t>
            </a:r>
            <a:endParaRPr sz="3800"/>
          </a:p>
        </p:txBody>
      </p:sp>
      <p:sp>
        <p:nvSpPr>
          <p:cNvPr id="104" name="Google Shape;104;p19"/>
          <p:cNvSpPr txBox="1"/>
          <p:nvPr>
            <p:ph idx="1" type="body"/>
          </p:nvPr>
        </p:nvSpPr>
        <p:spPr>
          <a:xfrm>
            <a:off x="311700" y="1234075"/>
            <a:ext cx="8520600" cy="28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Candara"/>
                <a:ea typeface="Candara"/>
                <a:cs typeface="Candara"/>
                <a:sym typeface="Candara"/>
              </a:rPr>
              <a:t>Flexible </a:t>
            </a:r>
            <a:r>
              <a:rPr b="1" lang="en" sz="3300">
                <a:latin typeface="Candara"/>
                <a:ea typeface="Candara"/>
                <a:cs typeface="Candara"/>
                <a:sym typeface="Candara"/>
              </a:rPr>
              <a:t>Pedagogy</a:t>
            </a:r>
            <a:r>
              <a:rPr b="1" lang="en" sz="3300">
                <a:latin typeface="Candara"/>
                <a:ea typeface="Candara"/>
                <a:cs typeface="Candara"/>
                <a:sym typeface="Candara"/>
              </a:rPr>
              <a:t>: </a:t>
            </a:r>
            <a:endParaRPr b="1" sz="3300">
              <a:latin typeface="Candara"/>
              <a:ea typeface="Candara"/>
              <a:cs typeface="Candara"/>
              <a:sym typeface="Candara"/>
            </a:endParaRPr>
          </a:p>
          <a:p>
            <a:pPr indent="0" lvl="0" marL="0" rtl="0" algn="l">
              <a:spcBef>
                <a:spcPts val="0"/>
              </a:spcBef>
              <a:spcAft>
                <a:spcPts val="1600"/>
              </a:spcAft>
              <a:buNone/>
            </a:pPr>
            <a:r>
              <a:rPr lang="en"/>
              <a:t>With flexible resilient pedagogy, you’ll create ONE set of activities that can work both face-to-face and online. It won’t matter if you’re teaching in your classroom or remotely next week, or if some of your kids are home and some with you in school, because you have a plan that works for any scenario. What I envision is creating structures and frameworks that can be reused over and over again, not only throughout this school year, but for many years to come because they are flexible and resilient to circumstantial change.</a:t>
            </a:r>
            <a:endParaRPr/>
          </a:p>
        </p:txBody>
      </p:sp>
      <p:sp>
        <p:nvSpPr>
          <p:cNvPr id="105" name="Google Shape;105;p19"/>
          <p:cNvSpPr txBox="1"/>
          <p:nvPr/>
        </p:nvSpPr>
        <p:spPr>
          <a:xfrm>
            <a:off x="551500" y="4179050"/>
            <a:ext cx="79458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00FF"/>
                </a:solidFill>
                <a:latin typeface="Playfair Display"/>
                <a:ea typeface="Playfair Display"/>
                <a:cs typeface="Playfair Display"/>
                <a:sym typeface="Playfair Display"/>
              </a:rPr>
              <a:t>EP202-Resilient-Pedagogy</a:t>
            </a:r>
            <a:endParaRPr b="1" sz="1700">
              <a:solidFill>
                <a:srgbClr val="0000FF"/>
              </a:solidFill>
              <a:latin typeface="Playfair Display"/>
              <a:ea typeface="Playfair Display"/>
              <a:cs typeface="Playfair Display"/>
              <a:sym typeface="Playfair Display"/>
            </a:endParaRPr>
          </a:p>
          <a:p>
            <a:pPr indent="0" lvl="0" marL="0" rtl="0" algn="l">
              <a:spcBef>
                <a:spcPts val="0"/>
              </a:spcBef>
              <a:spcAft>
                <a:spcPts val="0"/>
              </a:spcAft>
              <a:buNone/>
            </a:pPr>
            <a:r>
              <a:rPr lang="en" u="sng">
                <a:solidFill>
                  <a:schemeClr val="hlink"/>
                </a:solidFill>
                <a:latin typeface="Playfair Display"/>
                <a:ea typeface="Playfair Display"/>
                <a:cs typeface="Playfair Display"/>
                <a:sym typeface="Playfair Display"/>
                <a:hlinkClick r:id="rId3"/>
              </a:rPr>
              <a:t>https://drive.google.com/file/d/1kktS4G1RHFHlPgqcanXUxpRGswUk4DTz/view?usp=sharing</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106" name="Google Shape;106;p19"/>
          <p:cNvPicPr preferRelativeResize="0"/>
          <p:nvPr/>
        </p:nvPicPr>
        <p:blipFill rotWithShape="1">
          <a:blip r:embed="rId4">
            <a:alphaModFix/>
          </a:blip>
          <a:srcRect b="0" l="8068" r="26387" t="0"/>
          <a:stretch/>
        </p:blipFill>
        <p:spPr>
          <a:xfrm>
            <a:off x="4058175" y="0"/>
            <a:ext cx="4561524" cy="2002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89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2300">
                <a:highlight>
                  <a:srgbClr val="FFFF00"/>
                </a:highlight>
              </a:rPr>
              <a:t>Here are just a few examples of activities you probably know how to do in-person but can also be done virtually via free tools:</a:t>
            </a:r>
            <a:endParaRPr b="1" sz="2300">
              <a:highlight>
                <a:srgbClr val="FFFF00"/>
              </a:highlight>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p:txBody>
      </p:sp>
      <p:sp>
        <p:nvSpPr>
          <p:cNvPr id="112" name="Google Shape;112;p20"/>
          <p:cNvSpPr txBox="1"/>
          <p:nvPr>
            <p:ph idx="1" type="body"/>
          </p:nvPr>
        </p:nvSpPr>
        <p:spPr>
          <a:xfrm>
            <a:off x="237300" y="968875"/>
            <a:ext cx="8174100" cy="33348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Exit tickets</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Math manipulatives</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Reading journals</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Jigsaw </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Choice boards/learning menus</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The TQE method</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Centers/station rotations </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Retellings, reflections, and responses </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Digital notebooks </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Small group discussion</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Reading books and real world texts</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Kahoot group learning + review games</a:t>
            </a:r>
            <a:endParaRPr sz="1600">
              <a:latin typeface="Oswald"/>
              <a:ea typeface="Oswald"/>
              <a:cs typeface="Oswald"/>
              <a:sym typeface="Oswald"/>
            </a:endParaRPr>
          </a:p>
          <a:p>
            <a:pPr indent="-330200" lvl="0" marL="457200" rtl="0" algn="l">
              <a:lnSpc>
                <a:spcPct val="100000"/>
              </a:lnSpc>
              <a:spcBef>
                <a:spcPts val="0"/>
              </a:spcBef>
              <a:spcAft>
                <a:spcPts val="0"/>
              </a:spcAft>
              <a:buSzPts val="1600"/>
              <a:buFont typeface="Oswald"/>
              <a:buChar char="●"/>
            </a:pPr>
            <a:r>
              <a:rPr lang="en" sz="1600">
                <a:latin typeface="Oswald"/>
                <a:ea typeface="Oswald"/>
                <a:cs typeface="Oswald"/>
                <a:sym typeface="Oswald"/>
              </a:rPr>
              <a:t>Think-pair-share (cyber sandwich) for discussing text/understandings (modified for K-2)</a:t>
            </a:r>
            <a:endParaRPr sz="1600">
              <a:latin typeface="Oswald"/>
              <a:ea typeface="Oswald"/>
              <a:cs typeface="Oswald"/>
              <a:sym typeface="Oswald"/>
            </a:endParaRPr>
          </a:p>
          <a:p>
            <a:pPr indent="0" lvl="0" marL="0" rtl="0" algn="l">
              <a:lnSpc>
                <a:spcPct val="100000"/>
              </a:lnSpc>
              <a:spcBef>
                <a:spcPts val="0"/>
              </a:spcBef>
              <a:spcAft>
                <a:spcPts val="0"/>
              </a:spcAft>
              <a:buNone/>
            </a:pPr>
            <a:r>
              <a:t/>
            </a:r>
            <a:endParaRPr sz="1500">
              <a:latin typeface="Candara"/>
              <a:ea typeface="Candara"/>
              <a:cs typeface="Candara"/>
              <a:sym typeface="Candara"/>
            </a:endParaRPr>
          </a:p>
        </p:txBody>
      </p:sp>
      <p:sp>
        <p:nvSpPr>
          <p:cNvPr id="113" name="Google Shape;113;p20"/>
          <p:cNvSpPr txBox="1"/>
          <p:nvPr/>
        </p:nvSpPr>
        <p:spPr>
          <a:xfrm>
            <a:off x="237300" y="4303675"/>
            <a:ext cx="8906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500">
                <a:solidFill>
                  <a:srgbClr val="9900FF"/>
                </a:solidFill>
                <a:latin typeface="Oswald"/>
                <a:ea typeface="Oswald"/>
                <a:cs typeface="Oswald"/>
                <a:sym typeface="Oswald"/>
              </a:rPr>
              <a:t>With flexible resilient pedagogy, you’ll create ONE set of activities that can work both face-to-face and online. It won’t</a:t>
            </a:r>
            <a:endParaRPr sz="1500">
              <a:solidFill>
                <a:srgbClr val="9900FF"/>
              </a:solidFill>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rPr lang="en" sz="1500">
                <a:solidFill>
                  <a:srgbClr val="9900FF"/>
                </a:solidFill>
                <a:latin typeface="Oswald"/>
                <a:ea typeface="Oswald"/>
                <a:cs typeface="Oswald"/>
                <a:sym typeface="Oswald"/>
              </a:rPr>
              <a:t>matter if you’re teaching in your classroom or remotely next week, or if some of your kids are home and some with</a:t>
            </a:r>
            <a:endParaRPr sz="1500">
              <a:solidFill>
                <a:srgbClr val="9900FF"/>
              </a:solidFill>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rPr lang="en" sz="1500">
                <a:solidFill>
                  <a:srgbClr val="9900FF"/>
                </a:solidFill>
                <a:latin typeface="Oswald"/>
                <a:ea typeface="Oswald"/>
                <a:cs typeface="Oswald"/>
                <a:sym typeface="Oswald"/>
              </a:rPr>
              <a:t>you in school, because you have a plan that works for any scenario.</a:t>
            </a:r>
            <a:endParaRPr sz="1500">
              <a:solidFill>
                <a:srgbClr val="9900FF"/>
              </a:solidFill>
              <a:latin typeface="Oswald"/>
              <a:ea typeface="Oswald"/>
              <a:cs typeface="Oswald"/>
              <a:sym typeface="Oswald"/>
            </a:endParaRPr>
          </a:p>
          <a:p>
            <a:pPr indent="0" lvl="0" marL="0" rtl="0" algn="l">
              <a:spcBef>
                <a:spcPts val="0"/>
              </a:spcBef>
              <a:spcAft>
                <a:spcPts val="0"/>
              </a:spcAft>
              <a:buClr>
                <a:schemeClr val="dk2"/>
              </a:buClr>
              <a:buSzPts val="1100"/>
              <a:buFont typeface="Arial"/>
              <a:buNone/>
            </a:pPr>
            <a:r>
              <a:t/>
            </a:r>
            <a:endParaRPr sz="1600">
              <a:solidFill>
                <a:schemeClr val="dk2"/>
              </a:solidFill>
              <a:latin typeface="Oswald"/>
              <a:ea typeface="Oswald"/>
              <a:cs typeface="Oswald"/>
              <a:sym typeface="Oswald"/>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
        <p:nvSpPr>
          <p:cNvPr id="114" name="Google Shape;114;p20"/>
          <p:cNvSpPr txBox="1"/>
          <p:nvPr/>
        </p:nvSpPr>
        <p:spPr>
          <a:xfrm>
            <a:off x="4400650" y="1538650"/>
            <a:ext cx="3374400" cy="1646400"/>
          </a:xfrm>
          <a:prstGeom prst="rect">
            <a:avLst/>
          </a:prstGeom>
          <a:solidFill>
            <a:srgbClr val="F4CCCC"/>
          </a:solidFill>
          <a:ln cap="flat" cmpd="sng" w="381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9900"/>
              </a:solidFill>
              <a:latin typeface="Luckiest Guy"/>
              <a:ea typeface="Luckiest Guy"/>
              <a:cs typeface="Luckiest Guy"/>
              <a:sym typeface="Luckiest Guy"/>
            </a:endParaRPr>
          </a:p>
          <a:p>
            <a:pPr indent="0" lvl="0" marL="0" rtl="0" algn="l">
              <a:spcBef>
                <a:spcPts val="0"/>
              </a:spcBef>
              <a:spcAft>
                <a:spcPts val="0"/>
              </a:spcAft>
              <a:buNone/>
            </a:pPr>
            <a:r>
              <a:rPr b="1" lang="en">
                <a:solidFill>
                  <a:srgbClr val="FF9900"/>
                </a:solidFill>
                <a:latin typeface="Luckiest Guy"/>
                <a:ea typeface="Luckiest Guy"/>
                <a:cs typeface="Luckiest Guy"/>
                <a:sym typeface="Luckiest Guy"/>
              </a:rPr>
              <a:t>Links to Tools in this Document:</a:t>
            </a:r>
            <a:endParaRPr b="1">
              <a:solidFill>
                <a:srgbClr val="FF9900"/>
              </a:solidFill>
              <a:latin typeface="Luckiest Guy"/>
              <a:ea typeface="Luckiest Guy"/>
              <a:cs typeface="Luckiest Guy"/>
              <a:sym typeface="Luckiest Guy"/>
            </a:endParaRPr>
          </a:p>
          <a:p>
            <a:pPr indent="0" lvl="0" marL="0" rtl="0" algn="l">
              <a:spcBef>
                <a:spcPts val="0"/>
              </a:spcBef>
              <a:spcAft>
                <a:spcPts val="0"/>
              </a:spcAft>
              <a:buNone/>
            </a:pPr>
            <a:r>
              <a:rPr lang="en" u="sng">
                <a:solidFill>
                  <a:schemeClr val="hlink"/>
                </a:solidFill>
                <a:latin typeface="Playfair Display"/>
                <a:ea typeface="Playfair Display"/>
                <a:cs typeface="Playfair Display"/>
                <a:sym typeface="Playfair Display"/>
                <a:hlinkClick r:id="rId3"/>
              </a:rPr>
              <a:t>https://drive.google.com/file/d/1kktS4G1RHFHlPgqcanXUxpRGswUk4DTz/view?usp=sharing</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43450" y="52635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Permanent Marker"/>
                <a:ea typeface="Permanent Marker"/>
                <a:cs typeface="Permanent Marker"/>
                <a:sym typeface="Permanent Marker"/>
              </a:rPr>
              <a:t>Staff Roles &amp; </a:t>
            </a:r>
            <a:r>
              <a:rPr b="1" lang="en">
                <a:latin typeface="Permanent Marker"/>
                <a:ea typeface="Permanent Marker"/>
                <a:cs typeface="Permanent Marker"/>
                <a:sym typeface="Permanent Marker"/>
              </a:rPr>
              <a:t>Responsibilities</a:t>
            </a:r>
            <a:endParaRPr b="1">
              <a:latin typeface="Permanent Marker"/>
              <a:ea typeface="Permanent Marker"/>
              <a:cs typeface="Permanent Marker"/>
              <a:sym typeface="Permanent Marker"/>
            </a:endParaRPr>
          </a:p>
          <a:p>
            <a:pPr indent="0" lvl="0" marL="0" rtl="0" algn="l">
              <a:spcBef>
                <a:spcPts val="0"/>
              </a:spcBef>
              <a:spcAft>
                <a:spcPts val="0"/>
              </a:spcAft>
              <a:buNone/>
            </a:pPr>
            <a:r>
              <a:t/>
            </a:r>
            <a:endParaRPr b="1" sz="4300">
              <a:latin typeface="Permanent Marker"/>
              <a:ea typeface="Permanent Marker"/>
              <a:cs typeface="Permanent Marker"/>
              <a:sym typeface="Permanent Marker"/>
            </a:endParaRPr>
          </a:p>
          <a:p>
            <a:pPr indent="0" lvl="0" marL="0" rtl="0" algn="l">
              <a:spcBef>
                <a:spcPts val="0"/>
              </a:spcBef>
              <a:spcAft>
                <a:spcPts val="0"/>
              </a:spcAft>
              <a:buNone/>
            </a:pPr>
            <a:r>
              <a:rPr b="1" lang="en" sz="3300">
                <a:solidFill>
                  <a:srgbClr val="FFFF00"/>
                </a:solidFill>
                <a:latin typeface="Luckiest Guy"/>
                <a:ea typeface="Luckiest Guy"/>
                <a:cs typeface="Luckiest Guy"/>
                <a:sym typeface="Luckiest Guy"/>
              </a:rPr>
              <a:t>Virtual TAs</a:t>
            </a:r>
            <a:endParaRPr b="1" sz="3300">
              <a:solidFill>
                <a:srgbClr val="FFFF00"/>
              </a:solidFill>
              <a:latin typeface="Luckiest Guy"/>
              <a:ea typeface="Luckiest Guy"/>
              <a:cs typeface="Luckiest Guy"/>
              <a:sym typeface="Luckiest Guy"/>
            </a:endParaRPr>
          </a:p>
          <a:p>
            <a:pPr indent="0" lvl="0" marL="0" rtl="0" algn="l">
              <a:spcBef>
                <a:spcPts val="0"/>
              </a:spcBef>
              <a:spcAft>
                <a:spcPts val="0"/>
              </a:spcAft>
              <a:buNone/>
            </a:pPr>
            <a:r>
              <a:rPr b="1" lang="en" sz="1600" u="sng">
                <a:solidFill>
                  <a:schemeClr val="hlink"/>
                </a:solidFill>
                <a:latin typeface="Permanent Marker"/>
                <a:ea typeface="Permanent Marker"/>
                <a:cs typeface="Permanent Marker"/>
                <a:sym typeface="Permanent Marker"/>
                <a:hlinkClick r:id="rId3"/>
              </a:rPr>
              <a:t>https://docs.google.com/document/d/1_D636RTCpwITSEEohj3epWGaxY2tB0jJjzDH9J155Hs/edit?usp=sharing</a:t>
            </a:r>
            <a:endParaRPr b="1" sz="1600">
              <a:latin typeface="Permanent Marker"/>
              <a:ea typeface="Permanent Marker"/>
              <a:cs typeface="Permanent Marker"/>
              <a:sym typeface="Permanent Marker"/>
            </a:endParaRPr>
          </a:p>
          <a:p>
            <a:pPr indent="0" lvl="0" marL="0" rtl="0" algn="l">
              <a:spcBef>
                <a:spcPts val="0"/>
              </a:spcBef>
              <a:spcAft>
                <a:spcPts val="0"/>
              </a:spcAft>
              <a:buNone/>
            </a:pPr>
            <a:r>
              <a:t/>
            </a:r>
            <a:endParaRPr b="1" sz="1600">
              <a:latin typeface="Permanent Marker"/>
              <a:ea typeface="Permanent Marker"/>
              <a:cs typeface="Permanent Marker"/>
              <a:sym typeface="Permanent Marker"/>
            </a:endParaRPr>
          </a:p>
        </p:txBody>
      </p:sp>
      <p:pic>
        <p:nvPicPr>
          <p:cNvPr id="120" name="Google Shape;120;p21"/>
          <p:cNvPicPr preferRelativeResize="0"/>
          <p:nvPr/>
        </p:nvPicPr>
        <p:blipFill>
          <a:blip r:embed="rId4">
            <a:alphaModFix/>
          </a:blip>
          <a:stretch>
            <a:fillRect/>
          </a:stretch>
        </p:blipFill>
        <p:spPr>
          <a:xfrm>
            <a:off x="6063525" y="1135975"/>
            <a:ext cx="2841575" cy="290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