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24" r:id="rId1"/>
  </p:sldMasterIdLst>
  <p:notesMasterIdLst>
    <p:notesMasterId r:id="rId15"/>
  </p:notesMasterIdLst>
  <p:handoutMasterIdLst>
    <p:handoutMasterId r:id="rId16"/>
  </p:handoutMasterIdLst>
  <p:sldIdLst>
    <p:sldId id="256" r:id="rId2"/>
    <p:sldId id="315" r:id="rId3"/>
    <p:sldId id="276" r:id="rId4"/>
    <p:sldId id="368" r:id="rId5"/>
    <p:sldId id="380" r:id="rId6"/>
    <p:sldId id="383" r:id="rId7"/>
    <p:sldId id="366" r:id="rId8"/>
    <p:sldId id="389" r:id="rId9"/>
    <p:sldId id="392" r:id="rId10"/>
    <p:sldId id="353" r:id="rId11"/>
    <p:sldId id="299" r:id="rId12"/>
    <p:sldId id="395" r:id="rId13"/>
    <p:sldId id="390" r:id="rId1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E8"/>
    <a:srgbClr val="E9EDF4"/>
    <a:srgbClr val="404040"/>
    <a:srgbClr val="0055A4"/>
    <a:srgbClr val="736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8" autoAdjust="0"/>
    <p:restoredTop sz="94660"/>
  </p:normalViewPr>
  <p:slideViewPr>
    <p:cSldViewPr>
      <p:cViewPr varScale="1">
        <p:scale>
          <a:sx n="88" d="100"/>
          <a:sy n="88" d="100"/>
        </p:scale>
        <p:origin x="135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0" y="2"/>
            <a:ext cx="3038473" cy="465138"/>
          </a:xfrm>
          <a:prstGeom prst="rect">
            <a:avLst/>
          </a:prstGeom>
        </p:spPr>
        <p:txBody>
          <a:bodyPr vert="horz" lIns="88135" tIns="44067" rIns="88135" bIns="4406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9" y="2"/>
            <a:ext cx="3038473" cy="465138"/>
          </a:xfrm>
          <a:prstGeom prst="rect">
            <a:avLst/>
          </a:prstGeom>
        </p:spPr>
        <p:txBody>
          <a:bodyPr vert="horz" lIns="88135" tIns="44067" rIns="88135" bIns="44067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0" y="8829675"/>
            <a:ext cx="3038473" cy="465138"/>
          </a:xfrm>
          <a:prstGeom prst="rect">
            <a:avLst/>
          </a:prstGeom>
        </p:spPr>
        <p:txBody>
          <a:bodyPr vert="horz" lIns="88135" tIns="44067" rIns="88135" bIns="4406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9" y="8829675"/>
            <a:ext cx="3038473" cy="465138"/>
          </a:xfrm>
          <a:prstGeom prst="rect">
            <a:avLst/>
          </a:prstGeom>
        </p:spPr>
        <p:txBody>
          <a:bodyPr vert="horz" lIns="88135" tIns="44067" rIns="88135" bIns="44067" rtlCol="0" anchor="b"/>
          <a:lstStyle>
            <a:lvl1pPr algn="r">
              <a:defRPr sz="1200"/>
            </a:lvl1pPr>
          </a:lstStyle>
          <a:p>
            <a:fld id="{E6214EA8-C73D-4F62-9A16-0B773BFC1D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30306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0" y="2"/>
            <a:ext cx="3038473" cy="465138"/>
          </a:xfrm>
          <a:prstGeom prst="rect">
            <a:avLst/>
          </a:prstGeom>
        </p:spPr>
        <p:txBody>
          <a:bodyPr vert="horz" lIns="88135" tIns="44067" rIns="88135" bIns="4406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9" y="2"/>
            <a:ext cx="3038473" cy="465138"/>
          </a:xfrm>
          <a:prstGeom prst="rect">
            <a:avLst/>
          </a:prstGeom>
        </p:spPr>
        <p:txBody>
          <a:bodyPr vert="horz" lIns="88135" tIns="44067" rIns="88135" bIns="44067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5" tIns="44067" rIns="88135" bIns="4406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7" y="4416439"/>
            <a:ext cx="5607052" cy="4183063"/>
          </a:xfrm>
          <a:prstGeom prst="rect">
            <a:avLst/>
          </a:prstGeom>
        </p:spPr>
        <p:txBody>
          <a:bodyPr vert="horz" lIns="88135" tIns="44067" rIns="88135" bIns="4406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0" y="8829675"/>
            <a:ext cx="3038473" cy="465138"/>
          </a:xfrm>
          <a:prstGeom prst="rect">
            <a:avLst/>
          </a:prstGeom>
        </p:spPr>
        <p:txBody>
          <a:bodyPr vert="horz" lIns="88135" tIns="44067" rIns="88135" bIns="4406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9" y="8829675"/>
            <a:ext cx="3038473" cy="465138"/>
          </a:xfrm>
          <a:prstGeom prst="rect">
            <a:avLst/>
          </a:prstGeom>
        </p:spPr>
        <p:txBody>
          <a:bodyPr vert="horz" lIns="88135" tIns="44067" rIns="88135" bIns="44067" rtlCol="0" anchor="b"/>
          <a:lstStyle>
            <a:lvl1pPr algn="r">
              <a:defRPr sz="1200"/>
            </a:lvl1pPr>
          </a:lstStyle>
          <a:p>
            <a:fld id="{8F5ADEA8-8B08-4695-8E30-28CA3E8501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8208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ADEA8-8B08-4695-8E30-28CA3E8501E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93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5ADEA8-8B08-4695-8E30-28CA3E8501E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285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5ADEA8-8B08-4695-8E30-28CA3E8501E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762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ADEA8-8B08-4695-8E30-28CA3E8501E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393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5ADEA8-8B08-4695-8E30-28CA3E8501E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642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5ADEA8-8B08-4695-8E30-28CA3E8501E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028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5ADEA8-8B08-4695-8E30-28CA3E8501E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18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5ADEA8-8B08-4695-8E30-28CA3E8501E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833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5ADEA8-8B08-4695-8E30-28CA3E8501E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50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5ADEA8-8B08-4695-8E30-28CA3E8501E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54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5ADEA8-8B08-4695-8E30-28CA3E8501E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74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&amp;page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&amp;page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&amp;page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56388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&amp;page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203515"/>
            <a:ext cx="762000" cy="365125"/>
          </a:xfrm>
        </p:spPr>
        <p:txBody>
          <a:bodyPr/>
          <a:lstStyle/>
          <a:p>
            <a:fld id="{663A3DD2-3E27-46EA-AD60-C49FE137EB4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6354095"/>
            <a:ext cx="3124200" cy="3350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&amp;page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&amp;page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&amp;page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&amp;page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&amp;page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&amp;page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&amp;page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&amp;page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663A3DD2-3E27-46EA-AD60-C49FE137EB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6.jfif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6.jfif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6.jfif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jfi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6.jfi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6.jfif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1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5791200"/>
            <a:ext cx="6400800" cy="6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28600" y="457200"/>
            <a:ext cx="861059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2021-2022</a:t>
            </a:r>
            <a:endParaRPr lang="en-US" sz="4000" b="1" dirty="0">
              <a:latin typeface="Calibri" pitchFamily="34" charset="0"/>
            </a:endParaRPr>
          </a:p>
          <a:p>
            <a:pPr algn="ctr"/>
            <a:r>
              <a:rPr lang="en-US" sz="4000" b="1" dirty="0">
                <a:latin typeface="Calibri" pitchFamily="34" charset="0"/>
              </a:rPr>
              <a:t>PROPOSED </a:t>
            </a:r>
            <a:r>
              <a:rPr lang="en-US" sz="4000" b="1" dirty="0" smtClean="0">
                <a:latin typeface="Calibri" pitchFamily="34" charset="0"/>
              </a:rPr>
              <a:t>BOCES BUDGET</a:t>
            </a:r>
          </a:p>
          <a:p>
            <a:pPr algn="ctr"/>
            <a:endParaRPr lang="en-US" sz="2400" dirty="0">
              <a:latin typeface="Calibri" pitchFamily="34" charset="0"/>
            </a:endParaRPr>
          </a:p>
          <a:p>
            <a:pPr algn="ctr"/>
            <a:endParaRPr lang="en-US" sz="2800" dirty="0">
              <a:latin typeface="Calibri" pitchFamily="34" charset="0"/>
            </a:endParaRPr>
          </a:p>
          <a:p>
            <a:pPr algn="ctr"/>
            <a:endParaRPr lang="en-US" sz="2800" dirty="0" smtClean="0">
              <a:latin typeface="Calibri" pitchFamily="34" charset="0"/>
            </a:endParaRPr>
          </a:p>
          <a:p>
            <a:pPr algn="ctr"/>
            <a:endParaRPr lang="en-US" sz="2800" dirty="0" smtClean="0">
              <a:latin typeface="Calibri" pitchFamily="34" charset="0"/>
            </a:endParaRPr>
          </a:p>
          <a:p>
            <a:pPr algn="ctr"/>
            <a:endParaRPr lang="en-US" sz="2800" dirty="0">
              <a:latin typeface="Calibri" pitchFamily="34" charset="0"/>
            </a:endParaRPr>
          </a:p>
          <a:p>
            <a:pPr algn="ctr"/>
            <a:endParaRPr lang="en-US" sz="4600" dirty="0" smtClean="0">
              <a:latin typeface="Calibri" pitchFamily="34" charset="0"/>
            </a:endParaRPr>
          </a:p>
          <a:p>
            <a:pPr algn="ctr"/>
            <a:endParaRPr lang="en-US" sz="600" dirty="0" smtClean="0">
              <a:latin typeface="Calibri" pitchFamily="34" charset="0"/>
            </a:endParaRPr>
          </a:p>
          <a:p>
            <a:pPr algn="ctr"/>
            <a:endParaRPr lang="en-US" sz="2800" i="1" dirty="0" smtClean="0">
              <a:latin typeface="Calibri" pitchFamily="34" charset="0"/>
            </a:endParaRPr>
          </a:p>
          <a:p>
            <a:pPr algn="ctr"/>
            <a:r>
              <a:rPr lang="en-US" sz="2800" i="1" dirty="0" smtClean="0">
                <a:latin typeface="Calibri" pitchFamily="34" charset="0"/>
              </a:rPr>
              <a:t>- </a:t>
            </a:r>
            <a:r>
              <a:rPr lang="en-US" sz="2600" i="1" dirty="0" smtClean="0">
                <a:latin typeface="Calibri" pitchFamily="34" charset="0"/>
              </a:rPr>
              <a:t>As presented to the </a:t>
            </a:r>
            <a:r>
              <a:rPr lang="en-US" sz="2600" i="1" dirty="0" err="1" smtClean="0">
                <a:latin typeface="Calibri" pitchFamily="34" charset="0"/>
              </a:rPr>
              <a:t>Dutchess</a:t>
            </a:r>
            <a:r>
              <a:rPr lang="en-US" sz="2600" i="1" dirty="0" smtClean="0">
                <a:latin typeface="Calibri" pitchFamily="34" charset="0"/>
              </a:rPr>
              <a:t> BOCES Board on April 1, 2021</a:t>
            </a:r>
            <a:endParaRPr lang="en-US" sz="2600" i="1" dirty="0">
              <a:latin typeface="Calibri" pitchFamily="34" charset="0"/>
            </a:endParaRPr>
          </a:p>
          <a:p>
            <a:r>
              <a:rPr lang="en-US" sz="2000" i="1" dirty="0">
                <a:latin typeface="Calibri" pitchFamily="34" charset="0"/>
              </a:rPr>
              <a:t>			</a:t>
            </a:r>
            <a:endParaRPr lang="en-US" sz="2800" dirty="0">
              <a:latin typeface="Calibri" pitchFamily="34" charset="0"/>
            </a:endParaRPr>
          </a:p>
          <a:p>
            <a:pPr algn="ctr"/>
            <a:endParaRPr lang="en-US" sz="2800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256" y="2106026"/>
            <a:ext cx="7329487" cy="251932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6617">
        <p14:reveal/>
      </p:transition>
    </mc:Choice>
    <mc:Fallback>
      <p:transition spd="slow" advTm="16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5438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Responding to Component Requests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95400"/>
            <a:ext cx="8077200" cy="4572000"/>
          </a:xfrm>
        </p:spPr>
        <p:txBody>
          <a:bodyPr>
            <a:normAutofit/>
          </a:bodyPr>
          <a:lstStyle/>
          <a:p>
            <a:pPr marL="320040" lvl="1" indent="0">
              <a:buNone/>
            </a:pPr>
            <a:r>
              <a:rPr lang="en-US" sz="2600" b="1" u="sng" dirty="0" smtClean="0"/>
              <a:t>New Programs planned for 2021-2022 </a:t>
            </a:r>
          </a:p>
          <a:p>
            <a:pPr lvl="1">
              <a:buBlip>
                <a:blip r:embed="rId5"/>
              </a:buBlip>
            </a:pPr>
            <a:r>
              <a:rPr lang="en-US" sz="2600" dirty="0" smtClean="0"/>
              <a:t> Career </a:t>
            </a:r>
            <a:r>
              <a:rPr lang="en-US" sz="2600" dirty="0"/>
              <a:t>Exploration Program at CTI</a:t>
            </a:r>
          </a:p>
          <a:p>
            <a:pPr marL="320040" lvl="1" indent="0">
              <a:buNone/>
            </a:pPr>
            <a:endParaRPr lang="en-US" sz="1400" dirty="0"/>
          </a:p>
          <a:p>
            <a:pPr lvl="1">
              <a:buBlip>
                <a:blip r:embed="rId5"/>
              </a:buBlip>
            </a:pPr>
            <a:r>
              <a:rPr lang="en-US" sz="2600" dirty="0" smtClean="0"/>
              <a:t> Center </a:t>
            </a:r>
            <a:r>
              <a:rPr lang="en-US" sz="2600" dirty="0"/>
              <a:t>for Educational Equity and Social </a:t>
            </a:r>
            <a:r>
              <a:rPr lang="en-US" sz="2600" dirty="0" smtClean="0"/>
              <a:t>Justice</a:t>
            </a:r>
          </a:p>
          <a:p>
            <a:pPr marL="320040" lvl="1" indent="0">
              <a:buNone/>
            </a:pPr>
            <a:endParaRPr lang="en-US" sz="1400" dirty="0" smtClean="0"/>
          </a:p>
          <a:p>
            <a:pPr lvl="1">
              <a:buBlip>
                <a:blip r:embed="rId5"/>
              </a:buBlip>
            </a:pPr>
            <a:r>
              <a:rPr lang="en-US" sz="2600" dirty="0" smtClean="0"/>
              <a:t> Center </a:t>
            </a:r>
            <a:r>
              <a:rPr lang="en-US" sz="2600" dirty="0"/>
              <a:t>for Sustainability and Climate </a:t>
            </a:r>
            <a:r>
              <a:rPr lang="en-US" sz="2600" dirty="0" smtClean="0"/>
              <a:t>Education</a:t>
            </a:r>
          </a:p>
          <a:p>
            <a:pPr marL="320040" lvl="1" indent="0">
              <a:buNone/>
            </a:pPr>
            <a:endParaRPr lang="en-US" sz="1400" dirty="0" smtClean="0"/>
          </a:p>
          <a:p>
            <a:pPr lvl="1">
              <a:buBlip>
                <a:blip r:embed="rId5"/>
              </a:buBlip>
            </a:pPr>
            <a:r>
              <a:rPr lang="en-US" sz="2600" dirty="0" smtClean="0"/>
              <a:t> E-Rate </a:t>
            </a:r>
            <a:r>
              <a:rPr lang="en-US" sz="2600" dirty="0"/>
              <a:t>Category 2 </a:t>
            </a:r>
            <a:r>
              <a:rPr lang="en-US" sz="2600" dirty="0" smtClean="0"/>
              <a:t>Purchasing</a:t>
            </a:r>
          </a:p>
          <a:p>
            <a:pPr marL="320040" lvl="1" indent="0">
              <a:buNone/>
            </a:pPr>
            <a:endParaRPr lang="en-US" sz="1400" dirty="0" smtClean="0"/>
          </a:p>
          <a:p>
            <a:pPr lvl="1">
              <a:buBlip>
                <a:blip r:embed="rId5"/>
              </a:buBlip>
            </a:pPr>
            <a:r>
              <a:rPr lang="en-US" sz="2600" dirty="0" smtClean="0"/>
              <a:t> </a:t>
            </a:r>
            <a:r>
              <a:rPr lang="en-US" sz="2600" dirty="0"/>
              <a:t>Expanded Early College Bard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45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67123">
        <p14:reveal/>
      </p:transition>
    </mc:Choice>
    <mc:Fallback>
      <p:transition spd="slow" advTm="1671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315200" cy="1066800"/>
          </a:xfrm>
        </p:spPr>
        <p:txBody>
          <a:bodyPr anchor="ctr">
            <a:noAutofit/>
          </a:bodyPr>
          <a:lstStyle/>
          <a:p>
            <a:pPr algn="ctr"/>
            <a:r>
              <a:rPr lang="en-US" sz="4400" b="1" dirty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Key </a:t>
            </a:r>
            <a:r>
              <a:rPr lang="en-US" sz="4400" b="1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Dates</a:t>
            </a:r>
            <a:endParaRPr lang="en-US" sz="4400" b="1" dirty="0">
              <a:ln w="10541" cmpd="sng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83820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0055A4"/>
              </a:buClr>
              <a:buBlip>
                <a:blip r:embed="rId5"/>
              </a:buBlip>
            </a:pPr>
            <a:r>
              <a:rPr lang="en-US" sz="3000" dirty="0" smtClean="0">
                <a:solidFill>
                  <a:schemeClr val="tx2"/>
                </a:solidFill>
                <a:ea typeface="Calibri"/>
              </a:rPr>
              <a:t>April 27 </a:t>
            </a:r>
            <a:r>
              <a:rPr lang="en-US" sz="3000" dirty="0">
                <a:solidFill>
                  <a:schemeClr val="tx2"/>
                </a:solidFill>
                <a:ea typeface="Calibri"/>
              </a:rPr>
              <a:t>– Component Boards of Education vote on Administrative Budget and BOCES Board members</a:t>
            </a:r>
          </a:p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300"/>
              </a:spcAft>
              <a:buClr>
                <a:srgbClr val="0055A4"/>
              </a:buClr>
            </a:pPr>
            <a:endParaRPr lang="en-US" sz="200" dirty="0" smtClean="0">
              <a:solidFill>
                <a:schemeClr val="tx2"/>
              </a:solidFill>
              <a:ea typeface="Calibri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300"/>
              </a:spcAft>
              <a:buClr>
                <a:srgbClr val="0055A4"/>
              </a:buClr>
              <a:buBlip>
                <a:blip r:embed="rId5"/>
              </a:buBlip>
            </a:pPr>
            <a:r>
              <a:rPr lang="en-US" sz="3000" dirty="0" smtClean="0">
                <a:solidFill>
                  <a:schemeClr val="tx2"/>
                </a:solidFill>
                <a:ea typeface="Calibri"/>
              </a:rPr>
              <a:t>May </a:t>
            </a:r>
            <a:r>
              <a:rPr lang="en-US" sz="3000" dirty="0">
                <a:solidFill>
                  <a:schemeClr val="tx2"/>
                </a:solidFill>
                <a:ea typeface="Calibri"/>
              </a:rPr>
              <a:t>7</a:t>
            </a:r>
            <a:r>
              <a:rPr lang="en-US" sz="3000" dirty="0" smtClean="0">
                <a:solidFill>
                  <a:schemeClr val="tx2"/>
                </a:solidFill>
                <a:ea typeface="Calibri"/>
              </a:rPr>
              <a:t> </a:t>
            </a:r>
            <a:r>
              <a:rPr lang="en-US" sz="3000" dirty="0">
                <a:solidFill>
                  <a:schemeClr val="tx2"/>
                </a:solidFill>
                <a:ea typeface="Calibri"/>
              </a:rPr>
              <a:t>– Final Service Requests due to BOCES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5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2756">
        <p14:reveal/>
      </p:transition>
    </mc:Choice>
    <mc:Fallback>
      <p:transition spd="slow" advTm="227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242217"/>
            <a:ext cx="8001000" cy="1066800"/>
          </a:xfrm>
        </p:spPr>
        <p:txBody>
          <a:bodyPr anchor="ctr">
            <a:noAutofit/>
          </a:bodyPr>
          <a:lstStyle/>
          <a:p>
            <a:pPr algn="ctr"/>
            <a:r>
              <a:rPr lang="en-US" sz="4400" b="1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BOCES Board Member Nominees</a:t>
            </a:r>
            <a:endParaRPr lang="en-US" sz="4400" b="1" dirty="0">
              <a:ln w="10541" cmpd="sng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447800"/>
            <a:ext cx="8153400" cy="482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0055A4"/>
              </a:buClr>
              <a:buBlip>
                <a:blip r:embed="rId5"/>
              </a:buBlip>
            </a:pPr>
            <a:r>
              <a:rPr lang="en-US" sz="3000" dirty="0" smtClean="0">
                <a:solidFill>
                  <a:schemeClr val="tx2"/>
                </a:solidFill>
                <a:ea typeface="Calibri"/>
              </a:rPr>
              <a:t>Marie Johnson (Wappingers)</a:t>
            </a:r>
          </a:p>
          <a:p>
            <a:pPr marR="0" lvl="0">
              <a:spcBef>
                <a:spcPts val="0"/>
              </a:spcBef>
              <a:spcAft>
                <a:spcPts val="300"/>
              </a:spcAft>
              <a:buClr>
                <a:srgbClr val="0055A4"/>
              </a:buClr>
            </a:pPr>
            <a:endParaRPr lang="en-US" sz="1400" dirty="0">
              <a:solidFill>
                <a:schemeClr val="tx2"/>
              </a:solidFill>
              <a:ea typeface="Calibri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0055A4"/>
              </a:buClr>
              <a:buBlip>
                <a:blip r:embed="rId5"/>
              </a:buBlip>
            </a:pPr>
            <a:r>
              <a:rPr lang="en-US" sz="3000" dirty="0" smtClean="0">
                <a:solidFill>
                  <a:schemeClr val="tx2"/>
                </a:solidFill>
                <a:ea typeface="Calibri"/>
              </a:rPr>
              <a:t>Richard Keller-Coffey (Webutuck)</a:t>
            </a:r>
          </a:p>
          <a:p>
            <a:pPr marR="0" lvl="0">
              <a:spcBef>
                <a:spcPts val="0"/>
              </a:spcBef>
              <a:spcAft>
                <a:spcPts val="300"/>
              </a:spcAft>
              <a:buClr>
                <a:srgbClr val="0055A4"/>
              </a:buClr>
            </a:pPr>
            <a:endParaRPr lang="en-US" sz="1400" dirty="0" smtClean="0">
              <a:solidFill>
                <a:schemeClr val="tx2"/>
              </a:solidFill>
              <a:ea typeface="Calibri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0055A4"/>
              </a:buClr>
              <a:buBlip>
                <a:blip r:embed="rId5"/>
              </a:buBlip>
            </a:pPr>
            <a:r>
              <a:rPr lang="en-US" sz="3000" dirty="0" smtClean="0">
                <a:solidFill>
                  <a:schemeClr val="tx2"/>
                </a:solidFill>
                <a:ea typeface="Calibri"/>
              </a:rPr>
              <a:t>Edward </a:t>
            </a:r>
            <a:r>
              <a:rPr lang="en-US" sz="3000" dirty="0">
                <a:solidFill>
                  <a:schemeClr val="tx2"/>
                </a:solidFill>
                <a:ea typeface="Calibri"/>
              </a:rPr>
              <a:t>L. </a:t>
            </a:r>
            <a:r>
              <a:rPr lang="en-US" sz="3000" dirty="0" smtClean="0">
                <a:solidFill>
                  <a:schemeClr val="tx2"/>
                </a:solidFill>
                <a:ea typeface="Calibri"/>
              </a:rPr>
              <a:t>McCormick (Arlington)</a:t>
            </a:r>
          </a:p>
          <a:p>
            <a:pPr marR="0" lvl="0">
              <a:spcBef>
                <a:spcPts val="0"/>
              </a:spcBef>
              <a:spcAft>
                <a:spcPts val="300"/>
              </a:spcAft>
              <a:buClr>
                <a:srgbClr val="0055A4"/>
              </a:buClr>
            </a:pPr>
            <a:endParaRPr lang="en-US" sz="1400" dirty="0">
              <a:solidFill>
                <a:schemeClr val="tx2"/>
              </a:solidFill>
              <a:ea typeface="Calibri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0055A4"/>
              </a:buClr>
              <a:buBlip>
                <a:blip r:embed="rId5"/>
              </a:buBlip>
            </a:pPr>
            <a:r>
              <a:rPr lang="en-US" sz="3000" dirty="0" smtClean="0">
                <a:solidFill>
                  <a:schemeClr val="tx2"/>
                </a:solidFill>
                <a:ea typeface="Calibri"/>
              </a:rPr>
              <a:t>Robert Rubin (Wappingers)</a:t>
            </a:r>
          </a:p>
          <a:p>
            <a:pPr marR="0" lvl="0">
              <a:spcBef>
                <a:spcPts val="0"/>
              </a:spcBef>
              <a:spcAft>
                <a:spcPts val="300"/>
              </a:spcAft>
              <a:buClr>
                <a:srgbClr val="0055A4"/>
              </a:buClr>
            </a:pPr>
            <a:endParaRPr lang="en-US" sz="1400" dirty="0">
              <a:solidFill>
                <a:schemeClr val="tx2"/>
              </a:solidFill>
              <a:ea typeface="Calibri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0055A4"/>
              </a:buClr>
              <a:buBlip>
                <a:blip r:embed="rId5"/>
              </a:buBlip>
            </a:pPr>
            <a:r>
              <a:rPr lang="en-US" sz="3000" dirty="0" smtClean="0">
                <a:solidFill>
                  <a:schemeClr val="tx2"/>
                </a:solidFill>
                <a:ea typeface="Calibri"/>
              </a:rPr>
              <a:t>Karen </a:t>
            </a:r>
            <a:r>
              <a:rPr lang="en-US" sz="3000" dirty="0" err="1" smtClean="0">
                <a:solidFill>
                  <a:schemeClr val="tx2"/>
                </a:solidFill>
                <a:ea typeface="Calibri"/>
              </a:rPr>
              <a:t>Smythe</a:t>
            </a:r>
            <a:r>
              <a:rPr lang="en-US" sz="3000" dirty="0" smtClean="0">
                <a:solidFill>
                  <a:schemeClr val="tx2"/>
                </a:solidFill>
                <a:ea typeface="Calibri"/>
              </a:rPr>
              <a:t> (Red Hook)</a:t>
            </a:r>
          </a:p>
          <a:p>
            <a:pPr marR="0" lvl="0">
              <a:spcBef>
                <a:spcPts val="0"/>
              </a:spcBef>
              <a:spcAft>
                <a:spcPts val="300"/>
              </a:spcAft>
              <a:buClr>
                <a:srgbClr val="0055A4"/>
              </a:buClr>
            </a:pPr>
            <a:endParaRPr lang="en-US" sz="3000" i="1" dirty="0">
              <a:solidFill>
                <a:schemeClr val="tx2"/>
              </a:solidFill>
              <a:ea typeface="Calibri"/>
            </a:endParaRPr>
          </a:p>
          <a:p>
            <a:pPr algn="ctr">
              <a:spcAft>
                <a:spcPts val="300"/>
              </a:spcAft>
              <a:buClr>
                <a:srgbClr val="0055A4"/>
              </a:buClr>
            </a:pPr>
            <a:r>
              <a:rPr lang="en-US" sz="2000" b="1" i="1" dirty="0"/>
              <a:t>Seats are for 3-year terms. July 1, 2021 through June 30, 2024</a:t>
            </a:r>
            <a:endParaRPr lang="en-US" sz="2000" i="1" dirty="0">
              <a:solidFill>
                <a:schemeClr val="tx2"/>
              </a:solidFill>
              <a:ea typeface="Calibri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Clr>
                <a:srgbClr val="0055A4"/>
              </a:buClr>
              <a:buBlip>
                <a:blip r:embed="rId5"/>
              </a:buBlip>
            </a:pPr>
            <a:endParaRPr lang="en-US" sz="2000" i="1" dirty="0">
              <a:solidFill>
                <a:schemeClr val="tx2"/>
              </a:solidFill>
              <a:ea typeface="Calibri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8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0822">
        <p14:reveal/>
      </p:transition>
    </mc:Choice>
    <mc:Fallback>
      <p:transition spd="slow" advTm="20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458200" cy="1066800"/>
          </a:xfrm>
        </p:spPr>
        <p:txBody>
          <a:bodyPr anchor="ctr">
            <a:noAutofit/>
          </a:bodyPr>
          <a:lstStyle/>
          <a:p>
            <a:pPr algn="ctr"/>
            <a:r>
              <a:rPr lang="en-US" sz="4400" b="1" dirty="0"/>
              <a:t>Any questions should be emailed to matthew.metzger@dcboces.org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2057400"/>
            <a:ext cx="6158350" cy="36385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26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9475">
        <p14:reveal/>
      </p:transition>
    </mc:Choice>
    <mc:Fallback>
      <p:transition spd="slow" advTm="194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14400" y="457200"/>
            <a:ext cx="7315200" cy="3353320"/>
            <a:chOff x="914400" y="661305"/>
            <a:chExt cx="7315200" cy="3353320"/>
          </a:xfrm>
        </p:grpSpPr>
        <p:sp>
          <p:nvSpPr>
            <p:cNvPr id="4" name="TextBox 3"/>
            <p:cNvSpPr txBox="1"/>
            <p:nvPr/>
          </p:nvSpPr>
          <p:spPr>
            <a:xfrm>
              <a:off x="914400" y="661305"/>
              <a:ext cx="7315200" cy="2500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2800" b="1" dirty="0"/>
                <a:t>Dutchess BOCES BOARD OF TRUSTEES</a:t>
              </a:r>
            </a:p>
            <a:p>
              <a:pPr algn="ctr"/>
              <a:r>
                <a:rPr lang="en-US" dirty="0">
                  <a:solidFill>
                    <a:srgbClr val="0055A4"/>
                  </a:solidFill>
                </a:rPr>
                <a:t>Edward L. McCormick</a:t>
              </a:r>
            </a:p>
            <a:p>
              <a:pPr algn="ctr"/>
              <a:r>
                <a:rPr lang="en-US" i="1" dirty="0"/>
                <a:t>President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>
                  <a:solidFill>
                    <a:srgbClr val="0055A4"/>
                  </a:solidFill>
                </a:rPr>
                <a:t>Michael Riehl</a:t>
              </a:r>
            </a:p>
            <a:p>
              <a:pPr algn="ctr"/>
              <a:r>
                <a:rPr lang="en-US" i="1" dirty="0"/>
                <a:t>Vice </a:t>
              </a:r>
              <a:r>
                <a:rPr lang="en-US" i="1" dirty="0" smtClean="0"/>
                <a:t>President</a:t>
              </a:r>
            </a:p>
            <a:p>
              <a:pPr algn="ctr"/>
              <a:endParaRPr lang="en-US" i="1" dirty="0"/>
            </a:p>
            <a:p>
              <a:pPr algn="ctr"/>
              <a:r>
                <a:rPr lang="en-US" dirty="0">
                  <a:solidFill>
                    <a:srgbClr val="0055A4"/>
                  </a:solidFill>
                </a:rPr>
                <a:t>Rick </a:t>
              </a:r>
              <a:r>
                <a:rPr lang="en-US" dirty="0" smtClean="0">
                  <a:solidFill>
                    <a:srgbClr val="0055A4"/>
                  </a:solidFill>
                </a:rPr>
                <a:t>Keller-Coffey</a:t>
              </a:r>
              <a:endParaRPr lang="en-US" dirty="0">
                <a:solidFill>
                  <a:srgbClr val="0055A4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85900" y="2702038"/>
              <a:ext cx="2171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55A4"/>
                  </a:solidFill>
                </a:rPr>
                <a:t>Ralph Chiumento, Jr.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38500" y="3183628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dirty="0">
                <a:solidFill>
                  <a:srgbClr val="0055A4"/>
                </a:solidFill>
              </a:endParaRPr>
            </a:p>
            <a:p>
              <a:pPr algn="ctr"/>
              <a:r>
                <a:rPr lang="en-US" dirty="0">
                  <a:solidFill>
                    <a:srgbClr val="0055A4"/>
                  </a:solidFill>
                </a:rPr>
                <a:t>Nancy </a:t>
              </a:r>
              <a:r>
                <a:rPr lang="en-US" dirty="0" smtClean="0">
                  <a:solidFill>
                    <a:srgbClr val="0055A4"/>
                  </a:solidFill>
                </a:rPr>
                <a:t>Melilli</a:t>
              </a:r>
              <a:endParaRPr lang="en-US" dirty="0">
                <a:solidFill>
                  <a:srgbClr val="0055A4"/>
                </a:solidFill>
              </a:endParaRPr>
            </a:p>
            <a:p>
              <a:pPr algn="ctr"/>
              <a:r>
                <a:rPr lang="en-US" i="1" dirty="0"/>
                <a:t>Clerk of the Board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43000" y="4295975"/>
            <a:ext cx="7239000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800" dirty="0">
                <a:latin typeface="+mj-lt"/>
              </a:rPr>
              <a:t>ADMINISTRATION</a:t>
            </a:r>
          </a:p>
          <a:p>
            <a:pPr algn="ctr"/>
            <a:r>
              <a:rPr lang="en-US" dirty="0">
                <a:solidFill>
                  <a:srgbClr val="0055A4"/>
                </a:solidFill>
              </a:rPr>
              <a:t>Richard M. Hooley, Ed.D.</a:t>
            </a:r>
            <a:r>
              <a:rPr lang="en-US" dirty="0"/>
              <a:t>,  </a:t>
            </a:r>
            <a:r>
              <a:rPr lang="en-US" i="1" dirty="0"/>
              <a:t>District Superintendent</a:t>
            </a:r>
          </a:p>
          <a:p>
            <a:pPr algn="ctr"/>
            <a:r>
              <a:rPr lang="en-US" dirty="0">
                <a:solidFill>
                  <a:srgbClr val="0055A4"/>
                </a:solidFill>
              </a:rPr>
              <a:t>Cora Stempel</a:t>
            </a:r>
            <a:r>
              <a:rPr lang="en-US" dirty="0"/>
              <a:t>, </a:t>
            </a:r>
            <a:r>
              <a:rPr lang="en-US" i="1" dirty="0"/>
              <a:t>Deputy Superintendent</a:t>
            </a:r>
          </a:p>
          <a:p>
            <a:pPr algn="ctr"/>
            <a:r>
              <a:rPr lang="en-US" dirty="0" smtClean="0">
                <a:solidFill>
                  <a:srgbClr val="0055A4"/>
                </a:solidFill>
              </a:rPr>
              <a:t>Norah Merritt, Ph.D.</a:t>
            </a:r>
            <a:r>
              <a:rPr lang="en-US" dirty="0" smtClean="0"/>
              <a:t>, </a:t>
            </a:r>
            <a:r>
              <a:rPr lang="en-US" i="1" dirty="0"/>
              <a:t>Executive Director for Human </a:t>
            </a:r>
            <a:r>
              <a:rPr lang="en-US" i="1" dirty="0" smtClean="0"/>
              <a:t>Resources</a:t>
            </a:r>
          </a:p>
          <a:p>
            <a:pPr algn="ctr"/>
            <a:r>
              <a:rPr lang="en-US" dirty="0">
                <a:solidFill>
                  <a:srgbClr val="0055A4"/>
                </a:solidFill>
              </a:rPr>
              <a:t>Matthew Metzger, </a:t>
            </a:r>
            <a:r>
              <a:rPr lang="en-US" i="1" dirty="0"/>
              <a:t>School Business </a:t>
            </a:r>
            <a:r>
              <a:rPr lang="en-US" i="1" dirty="0" smtClean="0"/>
              <a:t>Official</a:t>
            </a:r>
            <a:endParaRPr lang="en-US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53100" y="2504556"/>
            <a:ext cx="186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55A4"/>
                </a:solidFill>
              </a:rPr>
              <a:t>Robert Rubin</a:t>
            </a:r>
          </a:p>
          <a:p>
            <a:r>
              <a:rPr lang="en-US" dirty="0" smtClean="0">
                <a:solidFill>
                  <a:srgbClr val="0055A4"/>
                </a:solidFill>
              </a:rPr>
              <a:t>Gully Stanford</a:t>
            </a:r>
            <a:endParaRPr lang="en-US" dirty="0">
              <a:solidFill>
                <a:srgbClr val="0055A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0581" y="2774256"/>
            <a:ext cx="1882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55A4"/>
                </a:solidFill>
              </a:rPr>
              <a:t>Thomas Hurley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41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658">
        <p14:reveal/>
      </p:transition>
    </mc:Choice>
    <mc:Fallback>
      <p:transition spd="slow" advTm="106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13326"/>
            <a:ext cx="8686800" cy="7296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400" b="1" dirty="0"/>
              <a:t>BOCES Financial </a:t>
            </a:r>
            <a:r>
              <a:rPr lang="en-US" sz="4400" b="1" dirty="0" smtClean="0"/>
              <a:t>Structure &amp; Process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153400" cy="4984314"/>
          </a:xfrm>
        </p:spPr>
        <p:txBody>
          <a:bodyPr>
            <a:normAutofit fontScale="92500"/>
          </a:bodyPr>
          <a:lstStyle/>
          <a:p>
            <a:pPr lvl="1">
              <a:lnSpc>
                <a:spcPct val="120000"/>
              </a:lnSpc>
              <a:spcBef>
                <a:spcPts val="0"/>
              </a:spcBef>
              <a:buBlip>
                <a:blip r:embed="rId5"/>
              </a:buBlip>
            </a:pPr>
            <a:r>
              <a:rPr lang="en-US" sz="3200" dirty="0" smtClean="0"/>
              <a:t> 3 Major Budget Categories:</a:t>
            </a:r>
          </a:p>
          <a:p>
            <a:pPr marL="32004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smtClean="0"/>
              <a:t>	- Programs &amp; Services </a:t>
            </a:r>
          </a:p>
          <a:p>
            <a:pPr marL="32004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/>
              <a:t> </a:t>
            </a:r>
            <a:r>
              <a:rPr lang="en-US" sz="3200" dirty="0" smtClean="0"/>
              <a:t>  	- Capital &amp; Rentals </a:t>
            </a:r>
          </a:p>
          <a:p>
            <a:pPr marL="32004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smtClean="0"/>
              <a:t>	- Administrative, including all BOCES retiree </a:t>
            </a:r>
          </a:p>
          <a:p>
            <a:pPr marL="32004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smtClean="0"/>
              <a:t>         health</a:t>
            </a:r>
          </a:p>
          <a:p>
            <a:pPr marL="32004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800" dirty="0"/>
          </a:p>
          <a:p>
            <a:pPr lvl="1">
              <a:lnSpc>
                <a:spcPct val="120000"/>
              </a:lnSpc>
              <a:spcBef>
                <a:spcPts val="0"/>
              </a:spcBef>
              <a:buBlip>
                <a:blip r:embed="rId5"/>
              </a:buBlip>
            </a:pPr>
            <a:r>
              <a:rPr lang="en-US" sz="3200" dirty="0" smtClean="0"/>
              <a:t> No Fund Balance -&gt; Return </a:t>
            </a:r>
            <a:r>
              <a:rPr lang="en-US" sz="3200" dirty="0"/>
              <a:t>of </a:t>
            </a:r>
            <a:r>
              <a:rPr lang="en-US" sz="3200" dirty="0" smtClean="0"/>
              <a:t>Surplus</a:t>
            </a:r>
          </a:p>
          <a:p>
            <a:pPr marL="32004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800" dirty="0"/>
          </a:p>
          <a:p>
            <a:pPr lvl="1">
              <a:lnSpc>
                <a:spcPct val="120000"/>
              </a:lnSpc>
              <a:spcBef>
                <a:spcPts val="0"/>
              </a:spcBef>
              <a:buBlip>
                <a:blip r:embed="rId5"/>
              </a:buBlip>
            </a:pPr>
            <a:r>
              <a:rPr lang="en-US" sz="3200" dirty="0" smtClean="0"/>
              <a:t> BOCES State Aid</a:t>
            </a:r>
          </a:p>
          <a:p>
            <a:pPr marL="32004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700">
        <p14:reveal/>
      </p:transition>
    </mc:Choice>
    <mc:Fallback>
      <p:transition spd="slow" advTm="100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609600"/>
            <a:ext cx="8493586" cy="5334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6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4343">
        <p14:reveal/>
      </p:transition>
    </mc:Choice>
    <mc:Fallback>
      <p:transition spd="slow" advTm="343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898" y="205210"/>
            <a:ext cx="7543800" cy="9144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BOCES Challenges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0898" y="1119610"/>
            <a:ext cx="7543800" cy="4908115"/>
          </a:xfrm>
        </p:spPr>
        <p:txBody>
          <a:bodyPr>
            <a:normAutofit/>
          </a:bodyPr>
          <a:lstStyle/>
          <a:p>
            <a:pPr>
              <a:buBlip>
                <a:blip r:embed="rId5"/>
              </a:buBlip>
            </a:pPr>
            <a:endParaRPr lang="en-US" sz="2800" dirty="0" smtClean="0"/>
          </a:p>
          <a:p>
            <a:pPr>
              <a:buBlip>
                <a:blip r:embed="rId5"/>
              </a:buBlip>
            </a:pPr>
            <a:r>
              <a:rPr lang="en-US" sz="2800" dirty="0"/>
              <a:t>Must continue to offer programs and services that are cutting edge and meet the needs of the districts, while remaining cost effective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endParaRPr lang="en-US" sz="1500" dirty="0" smtClean="0"/>
          </a:p>
          <a:p>
            <a:pPr>
              <a:buBlip>
                <a:blip r:embed="rId5"/>
              </a:buBlip>
            </a:pPr>
            <a:r>
              <a:rPr lang="en-US" sz="2800" dirty="0" smtClean="0"/>
              <a:t>By </a:t>
            </a:r>
            <a:r>
              <a:rPr lang="en-US" sz="2800" dirty="0"/>
              <a:t>law, BOCES Retiree Health Insurance Cost must be paid through the Administrative Budget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endParaRPr lang="en-US" sz="1400" dirty="0"/>
          </a:p>
          <a:p>
            <a:pPr>
              <a:buBlip>
                <a:blip r:embed="rId5"/>
              </a:buBlip>
            </a:pPr>
            <a:r>
              <a:rPr lang="en-US" sz="2800" dirty="0" smtClean="0"/>
              <a:t>Nearly </a:t>
            </a:r>
            <a:r>
              <a:rPr lang="en-US" sz="2800" dirty="0"/>
              <a:t>70% of the Administrative Budget is Retiree Health Insurance costs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endParaRPr lang="en-US" sz="4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1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41567">
        <p14:reveal/>
      </p:transition>
    </mc:Choice>
    <mc:Fallback>
      <p:transition spd="slow" advTm="415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16" name="Title 1"/>
          <p:cNvSpPr>
            <a:spLocks noGrp="1"/>
          </p:cNvSpPr>
          <p:nvPr>
            <p:ph type="title"/>
          </p:nvPr>
        </p:nvSpPr>
        <p:spPr>
          <a:xfrm>
            <a:off x="780898" y="205210"/>
            <a:ext cx="7543800" cy="9144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Administrative &amp; Capital Budgets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219200"/>
            <a:ext cx="8274416" cy="46989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2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50264">
        <p14:reveal/>
      </p:transition>
    </mc:Choice>
    <mc:Fallback>
      <p:transition spd="slow" advTm="50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6324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Administrative &amp; Capital Billings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5851106"/>
            <a:ext cx="8518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080655"/>
            <a:ext cx="8458200" cy="499889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49971">
        <p14:reveal/>
      </p:transition>
    </mc:Choice>
    <mc:Fallback>
      <p:transition spd="slow" advTm="499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543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/>
              <a:t>BOCES Surplus and State Aid</a:t>
            </a:r>
            <a:br>
              <a:rPr lang="en-US" sz="3600" b="1" dirty="0" smtClean="0"/>
            </a:b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780564"/>
            <a:ext cx="8347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* Districts receive High Cost Aid directly for Special Education Services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1050443"/>
            <a:ext cx="8382000" cy="468521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0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44377">
        <p14:reveal/>
      </p:transition>
    </mc:Choice>
    <mc:Fallback>
      <p:transition spd="slow" advTm="443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14400"/>
            <a:ext cx="7543800" cy="762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/>
              <a:t>2020-2021 Special and Alternative Ed &amp; CTI Students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2020906"/>
            <a:ext cx="8077200" cy="4343400"/>
          </a:xfrm>
        </p:spPr>
        <p:txBody>
          <a:bodyPr>
            <a:normAutofit lnSpcReduction="10000"/>
          </a:bodyPr>
          <a:lstStyle/>
          <a:p>
            <a:pPr lvl="1">
              <a:buBlip>
                <a:blip r:embed="rId5"/>
              </a:buBlip>
            </a:pPr>
            <a:r>
              <a:rPr lang="en-US" sz="3200" dirty="0" smtClean="0"/>
              <a:t> 351 Special &amp; Alternative Ed Students</a:t>
            </a:r>
          </a:p>
          <a:p>
            <a:pPr marL="320040" lvl="1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- 101 BETA</a:t>
            </a:r>
          </a:p>
          <a:p>
            <a:pPr marL="320040" lvl="1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- 130 </a:t>
            </a:r>
            <a:r>
              <a:rPr lang="en-US" sz="3200" dirty="0"/>
              <a:t>Salt Point Center</a:t>
            </a:r>
          </a:p>
          <a:p>
            <a:pPr marL="320040" lvl="1" indent="0">
              <a:buNone/>
            </a:pPr>
            <a:r>
              <a:rPr lang="en-US" sz="3200" dirty="0" smtClean="0"/>
              <a:t>	- 120 In-District </a:t>
            </a:r>
          </a:p>
          <a:p>
            <a:pPr marL="320040" lvl="1" indent="0">
              <a:buNone/>
            </a:pPr>
            <a:endParaRPr lang="en-US" dirty="0" smtClean="0"/>
          </a:p>
          <a:p>
            <a:pPr lvl="1">
              <a:buBlip>
                <a:blip r:embed="rId5"/>
              </a:buBlip>
            </a:pPr>
            <a:r>
              <a:rPr lang="en-US" sz="3200" dirty="0" smtClean="0"/>
              <a:t> 502 CTI</a:t>
            </a:r>
          </a:p>
          <a:p>
            <a:pPr marL="320040" lvl="1" indent="0">
              <a:buNone/>
            </a:pPr>
            <a:r>
              <a:rPr lang="en-US" sz="3200" dirty="0" smtClean="0"/>
              <a:t>	- Spread throughout various programs</a:t>
            </a:r>
          </a:p>
          <a:p>
            <a:pPr marL="320040" lvl="1" indent="0">
              <a:buNone/>
            </a:pPr>
            <a:r>
              <a:rPr lang="en-US" sz="3200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3DD2-3E27-46EA-AD60-C49FE137EB4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32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3548">
        <p14:reveal/>
      </p:transition>
    </mc:Choice>
    <mc:Fallback>
      <p:transition spd="slow" advTm="235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8075</TotalTime>
  <Words>393</Words>
  <Application>Microsoft Office PowerPoint</Application>
  <PresentationFormat>On-screen Show (4:3)</PresentationFormat>
  <Paragraphs>114</Paragraphs>
  <Slides>13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NewsPrint</vt:lpstr>
      <vt:lpstr>PowerPoint Presentation</vt:lpstr>
      <vt:lpstr>PowerPoint Presentation</vt:lpstr>
      <vt:lpstr>  BOCES Financial Structure &amp; Process</vt:lpstr>
      <vt:lpstr>PowerPoint Presentation</vt:lpstr>
      <vt:lpstr>BOCES Challenges</vt:lpstr>
      <vt:lpstr>Administrative &amp; Capital Budgets</vt:lpstr>
      <vt:lpstr>Administrative &amp; Capital Billings</vt:lpstr>
      <vt:lpstr>BOCES Surplus and State Aid </vt:lpstr>
      <vt:lpstr>2020-2021 Special and Alternative Ed &amp; CTI Students</vt:lpstr>
      <vt:lpstr>Responding to Component Requests </vt:lpstr>
      <vt:lpstr>Key Dates</vt:lpstr>
      <vt:lpstr>BOCES Board Member Nominees</vt:lpstr>
      <vt:lpstr>Any questions should be emailed to matthew.metzger@dcboces.org</vt:lpstr>
    </vt:vector>
  </TitlesOfParts>
  <Company>DCBOCES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Celia White</dc:creator>
  <cp:lastModifiedBy>Matthew Metzger</cp:lastModifiedBy>
  <cp:revision>584</cp:revision>
  <cp:lastPrinted>2021-03-24T16:44:48Z</cp:lastPrinted>
  <dcterms:created xsi:type="dcterms:W3CDTF">2013-03-27T15:31:54Z</dcterms:created>
  <dcterms:modified xsi:type="dcterms:W3CDTF">2021-03-30T02:58:11Z</dcterms:modified>
</cp:coreProperties>
</file>