
<file path=[Content_Types].xml><?xml version="1.0" encoding="utf-8"?>
<Types xmlns="http://schemas.openxmlformats.org/package/2006/content-types">
  <Default Extension="png" ContentType="image/png"/>
  <Default Extension="jfif" ContentType="image/jpeg"/>
  <Default Extension="bin" ContentType="application/vnd.openxmlformats-officedocument.oleObject"/>
  <Default Extension="jpeg" ContentType="image/jpeg"/>
  <Default Extension="m4a" ContentType="audio/mp4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24" r:id="rId1"/>
  </p:sldMasterIdLst>
  <p:notesMasterIdLst>
    <p:notesMasterId r:id="rId21"/>
  </p:notesMasterIdLst>
  <p:handoutMasterIdLst>
    <p:handoutMasterId r:id="rId22"/>
  </p:handoutMasterIdLst>
  <p:sldIdLst>
    <p:sldId id="256" r:id="rId2"/>
    <p:sldId id="315" r:id="rId3"/>
    <p:sldId id="276" r:id="rId4"/>
    <p:sldId id="389" r:id="rId5"/>
    <p:sldId id="391" r:id="rId6"/>
    <p:sldId id="380" r:id="rId7"/>
    <p:sldId id="386" r:id="rId8"/>
    <p:sldId id="388" r:id="rId9"/>
    <p:sldId id="381" r:id="rId10"/>
    <p:sldId id="382" r:id="rId11"/>
    <p:sldId id="383" r:id="rId12"/>
    <p:sldId id="384" r:id="rId13"/>
    <p:sldId id="385" r:id="rId14"/>
    <p:sldId id="366" r:id="rId15"/>
    <p:sldId id="368" r:id="rId16"/>
    <p:sldId id="392" r:id="rId17"/>
    <p:sldId id="353" r:id="rId18"/>
    <p:sldId id="299" r:id="rId19"/>
    <p:sldId id="390" r:id="rId2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8E8"/>
    <a:srgbClr val="E9EDF4"/>
    <a:srgbClr val="404040"/>
    <a:srgbClr val="0055A4"/>
    <a:srgbClr val="736B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7" autoAdjust="0"/>
    <p:restoredTop sz="94660"/>
  </p:normalViewPr>
  <p:slideViewPr>
    <p:cSldViewPr>
      <p:cViewPr varScale="1">
        <p:scale>
          <a:sx n="115" d="100"/>
          <a:sy n="115" d="100"/>
        </p:scale>
        <p:origin x="1506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" y="2"/>
            <a:ext cx="3038473" cy="465138"/>
          </a:xfrm>
          <a:prstGeom prst="rect">
            <a:avLst/>
          </a:prstGeom>
        </p:spPr>
        <p:txBody>
          <a:bodyPr vert="horz" lIns="88135" tIns="44067" rIns="88135" bIns="4406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9" y="2"/>
            <a:ext cx="3038473" cy="465138"/>
          </a:xfrm>
          <a:prstGeom prst="rect">
            <a:avLst/>
          </a:prstGeom>
        </p:spPr>
        <p:txBody>
          <a:bodyPr vert="horz" lIns="88135" tIns="44067" rIns="88135" bIns="44067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0" y="8829675"/>
            <a:ext cx="3038473" cy="465138"/>
          </a:xfrm>
          <a:prstGeom prst="rect">
            <a:avLst/>
          </a:prstGeom>
        </p:spPr>
        <p:txBody>
          <a:bodyPr vert="horz" lIns="88135" tIns="44067" rIns="88135" bIns="4406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9" y="8829675"/>
            <a:ext cx="3038473" cy="465138"/>
          </a:xfrm>
          <a:prstGeom prst="rect">
            <a:avLst/>
          </a:prstGeom>
        </p:spPr>
        <p:txBody>
          <a:bodyPr vert="horz" lIns="88135" tIns="44067" rIns="88135" bIns="44067" rtlCol="0" anchor="b"/>
          <a:lstStyle>
            <a:lvl1pPr algn="r">
              <a:defRPr sz="1200"/>
            </a:lvl1pPr>
          </a:lstStyle>
          <a:p>
            <a:fld id="{E6214EA8-C73D-4F62-9A16-0B773BFC1D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303068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" y="2"/>
            <a:ext cx="3038473" cy="465138"/>
          </a:xfrm>
          <a:prstGeom prst="rect">
            <a:avLst/>
          </a:prstGeom>
        </p:spPr>
        <p:txBody>
          <a:bodyPr vert="horz" lIns="88135" tIns="44067" rIns="88135" bIns="4406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49" y="2"/>
            <a:ext cx="3038473" cy="465138"/>
          </a:xfrm>
          <a:prstGeom prst="rect">
            <a:avLst/>
          </a:prstGeom>
        </p:spPr>
        <p:txBody>
          <a:bodyPr vert="horz" lIns="88135" tIns="44067" rIns="88135" bIns="44067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135" tIns="44067" rIns="88135" bIns="4406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7" y="4416439"/>
            <a:ext cx="5607052" cy="4183063"/>
          </a:xfrm>
          <a:prstGeom prst="rect">
            <a:avLst/>
          </a:prstGeom>
        </p:spPr>
        <p:txBody>
          <a:bodyPr vert="horz" lIns="88135" tIns="44067" rIns="88135" bIns="4406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0" y="8829675"/>
            <a:ext cx="3038473" cy="465138"/>
          </a:xfrm>
          <a:prstGeom prst="rect">
            <a:avLst/>
          </a:prstGeom>
        </p:spPr>
        <p:txBody>
          <a:bodyPr vert="horz" lIns="88135" tIns="44067" rIns="88135" bIns="4406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49" y="8829675"/>
            <a:ext cx="3038473" cy="465138"/>
          </a:xfrm>
          <a:prstGeom prst="rect">
            <a:avLst/>
          </a:prstGeom>
        </p:spPr>
        <p:txBody>
          <a:bodyPr vert="horz" lIns="88135" tIns="44067" rIns="88135" bIns="44067" rtlCol="0" anchor="b"/>
          <a:lstStyle>
            <a:lvl1pPr algn="r">
              <a:defRPr sz="1200"/>
            </a:lvl1pPr>
          </a:lstStyle>
          <a:p>
            <a:fld id="{8F5ADEA8-8B08-4695-8E30-28CA3E8501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98208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493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128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180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744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1500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8549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7479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762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393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642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833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881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028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4262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604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5ADEA8-8B08-4695-8E30-28CA3E8501EB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081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&amp;page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&amp;page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&amp;page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48400" y="563880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&amp;page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6203515"/>
            <a:ext cx="762000" cy="365125"/>
          </a:xfrm>
        </p:spPr>
        <p:txBody>
          <a:bodyPr/>
          <a:lstStyle/>
          <a:p>
            <a:fld id="{663A3DD2-3E27-46EA-AD60-C49FE137EB4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6354095"/>
            <a:ext cx="3124200" cy="3350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&amp;page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&amp;page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&amp;page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&amp;page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&amp;page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&amp;page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&amp;page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&amp;page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663A3DD2-3E27-46EA-AD60-C49FE137EB4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5.png"/><Relationship Id="rId5" Type="http://schemas.openxmlformats.org/officeDocument/2006/relationships/image" Target="../media/image6.jfif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5.png"/><Relationship Id="rId5" Type="http://schemas.openxmlformats.org/officeDocument/2006/relationships/image" Target="../media/image10.emf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7" Type="http://schemas.openxmlformats.org/officeDocument/2006/relationships/image" Target="../media/image5.png"/><Relationship Id="rId2" Type="http://schemas.microsoft.com/office/2007/relationships/media" Target="../media/media13.m4a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5.png"/><Relationship Id="rId5" Type="http://schemas.openxmlformats.org/officeDocument/2006/relationships/image" Target="../media/image6.jfif"/><Relationship Id="rId4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5.png"/><Relationship Id="rId5" Type="http://schemas.openxmlformats.org/officeDocument/2006/relationships/image" Target="../media/image6.jfif"/><Relationship Id="rId4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5.png"/><Relationship Id="rId5" Type="http://schemas.openxmlformats.org/officeDocument/2006/relationships/image" Target="../media/image6.jfif"/><Relationship Id="rId4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6.jfif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7.emf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6.jfif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6.jfif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5.png"/><Relationship Id="rId5" Type="http://schemas.openxmlformats.org/officeDocument/2006/relationships/image" Target="../media/image6.jfif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bg1"/>
            </a:gs>
            <a:gs pos="71000">
              <a:schemeClr val="bg1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1600" y="5943600"/>
            <a:ext cx="6400800" cy="68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52400" y="457200"/>
            <a:ext cx="8915399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libri" pitchFamily="34" charset="0"/>
              </a:rPr>
              <a:t>2020-2021</a:t>
            </a:r>
            <a:endParaRPr lang="en-US" sz="4000" b="1" dirty="0">
              <a:latin typeface="Calibri" pitchFamily="34" charset="0"/>
            </a:endParaRPr>
          </a:p>
          <a:p>
            <a:pPr algn="ctr"/>
            <a:r>
              <a:rPr lang="en-US" sz="4000" b="1" dirty="0">
                <a:latin typeface="Calibri" pitchFamily="34" charset="0"/>
              </a:rPr>
              <a:t>PROPOSED </a:t>
            </a:r>
            <a:r>
              <a:rPr lang="en-US" sz="4000" b="1" dirty="0" smtClean="0">
                <a:latin typeface="Calibri" pitchFamily="34" charset="0"/>
              </a:rPr>
              <a:t>BOCES BUDGET</a:t>
            </a:r>
            <a:endParaRPr lang="en-US" sz="2400" dirty="0">
              <a:latin typeface="Calibri" pitchFamily="34" charset="0"/>
            </a:endParaRPr>
          </a:p>
          <a:p>
            <a:pPr algn="ctr"/>
            <a:endParaRPr lang="en-US" sz="2800" dirty="0">
              <a:latin typeface="Calibri" pitchFamily="34" charset="0"/>
            </a:endParaRPr>
          </a:p>
          <a:p>
            <a:pPr algn="ctr"/>
            <a:endParaRPr lang="en-US" sz="2800" dirty="0" smtClean="0">
              <a:latin typeface="Calibri" pitchFamily="34" charset="0"/>
            </a:endParaRPr>
          </a:p>
          <a:p>
            <a:pPr algn="ctr"/>
            <a:endParaRPr lang="en-US" sz="2800" dirty="0">
              <a:latin typeface="Calibri" pitchFamily="34" charset="0"/>
            </a:endParaRPr>
          </a:p>
          <a:p>
            <a:pPr algn="ctr"/>
            <a:endParaRPr lang="en-US" sz="3600" dirty="0" smtClean="0">
              <a:latin typeface="Calibri" pitchFamily="34" charset="0"/>
            </a:endParaRPr>
          </a:p>
          <a:p>
            <a:pPr algn="ctr"/>
            <a:endParaRPr lang="en-US" sz="3600" dirty="0">
              <a:latin typeface="Calibri" pitchFamily="34" charset="0"/>
            </a:endParaRPr>
          </a:p>
          <a:p>
            <a:pPr algn="ctr"/>
            <a:endParaRPr lang="en-US" sz="6000" dirty="0" smtClean="0">
              <a:latin typeface="Calibri" pitchFamily="34" charset="0"/>
            </a:endParaRPr>
          </a:p>
          <a:p>
            <a:pPr algn="ctr"/>
            <a:endParaRPr lang="en-US" sz="600" dirty="0" smtClean="0">
              <a:latin typeface="Calibri" pitchFamily="34" charset="0"/>
            </a:endParaRPr>
          </a:p>
          <a:p>
            <a:pPr algn="ctr"/>
            <a:r>
              <a:rPr lang="en-US" sz="2600" i="1" dirty="0" smtClean="0">
                <a:latin typeface="Calibri" pitchFamily="34" charset="0"/>
              </a:rPr>
              <a:t>As presented to the BOCES Board on April 1, 2020</a:t>
            </a:r>
            <a:endParaRPr lang="en-US" sz="2600" i="1" dirty="0">
              <a:latin typeface="Calibri" pitchFamily="34" charset="0"/>
            </a:endParaRPr>
          </a:p>
          <a:p>
            <a:r>
              <a:rPr lang="en-US" sz="2000" i="1" dirty="0">
                <a:latin typeface="Calibri" pitchFamily="34" charset="0"/>
              </a:rPr>
              <a:t>			</a:t>
            </a:r>
            <a:endParaRPr lang="en-US" sz="2800" dirty="0">
              <a:latin typeface="Calibri" pitchFamily="34" charset="0"/>
            </a:endParaRPr>
          </a:p>
          <a:p>
            <a:pPr algn="ctr"/>
            <a:endParaRPr lang="en-US" sz="2800" dirty="0"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0937" y="1985220"/>
            <a:ext cx="5018323" cy="2822492"/>
          </a:xfrm>
          <a:prstGeom prst="rect">
            <a:avLst/>
          </a:prstGeom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5622">
        <p14:reveal/>
      </p:transition>
    </mc:Choice>
    <mc:Fallback xmlns="">
      <p:transition spd="slow" advTm="4562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0898" y="205210"/>
            <a:ext cx="7543800" cy="9144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Future Actions  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4734" y="1119610"/>
            <a:ext cx="7543800" cy="4908115"/>
          </a:xfrm>
        </p:spPr>
        <p:txBody>
          <a:bodyPr>
            <a:normAutofit/>
          </a:bodyPr>
          <a:lstStyle/>
          <a:p>
            <a:pPr>
              <a:buBlip>
                <a:blip r:embed="rId5"/>
              </a:buBlip>
            </a:pPr>
            <a:r>
              <a:rPr lang="en-US" sz="2800" dirty="0" smtClean="0"/>
              <a:t>Rebalancing Special </a:t>
            </a:r>
            <a:r>
              <a:rPr lang="en-US" sz="2800" dirty="0"/>
              <a:t>Education rates and </a:t>
            </a:r>
            <a:r>
              <a:rPr lang="en-US" sz="2800" dirty="0" smtClean="0"/>
              <a:t>in the </a:t>
            </a:r>
            <a:r>
              <a:rPr lang="en-US" sz="2800" dirty="0"/>
              <a:t>Administrative budget</a:t>
            </a:r>
            <a:r>
              <a:rPr lang="en-US" sz="2800" dirty="0" smtClean="0"/>
              <a:t>.</a:t>
            </a:r>
          </a:p>
          <a:p>
            <a:pPr marL="0" indent="0">
              <a:buNone/>
            </a:pPr>
            <a:endParaRPr lang="en-US" sz="1700" dirty="0" smtClean="0"/>
          </a:p>
          <a:p>
            <a:pPr>
              <a:buBlip>
                <a:blip r:embed="rId5"/>
              </a:buBlip>
            </a:pPr>
            <a:r>
              <a:rPr lang="en-US" sz="2800" dirty="0" smtClean="0"/>
              <a:t>Increased focus on Retiree Health Insurance spending. </a:t>
            </a:r>
          </a:p>
          <a:p>
            <a:pPr marL="0" indent="0">
              <a:buNone/>
            </a:pPr>
            <a:endParaRPr lang="en-US" sz="1700" dirty="0" smtClean="0"/>
          </a:p>
          <a:p>
            <a:pPr>
              <a:buBlip>
                <a:blip r:embed="rId5"/>
              </a:buBlip>
            </a:pPr>
            <a:r>
              <a:rPr lang="en-US" sz="2800" dirty="0" smtClean="0"/>
              <a:t>Additional growth and expansion to meet district needs and create additional revenue sources.</a:t>
            </a:r>
          </a:p>
          <a:p>
            <a:pPr marL="0" indent="0">
              <a:buNone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09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9022">
        <p14:reveal/>
      </p:transition>
    </mc:Choice>
    <mc:Fallback xmlns="">
      <p:transition spd="slow" advTm="4902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13" name="Group 3"/>
          <p:cNvGrpSpPr>
            <a:grpSpLocks noChangeAspect="1"/>
          </p:cNvGrpSpPr>
          <p:nvPr/>
        </p:nvGrpSpPr>
        <p:grpSpPr bwMode="auto">
          <a:xfrm>
            <a:off x="457200" y="1219199"/>
            <a:ext cx="8283417" cy="4724401"/>
            <a:chOff x="461" y="585"/>
            <a:chExt cx="4819" cy="2964"/>
          </a:xfrm>
        </p:grpSpPr>
        <p:sp>
          <p:nvSpPr>
            <p:cNvPr id="14" name="AutoShape 2"/>
            <p:cNvSpPr>
              <a:spLocks noChangeAspect="1" noChangeArrowheads="1" noTextEdit="1"/>
            </p:cNvSpPr>
            <p:nvPr/>
          </p:nvSpPr>
          <p:spPr bwMode="auto">
            <a:xfrm>
              <a:off x="461" y="585"/>
              <a:ext cx="4819" cy="2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5" name="Group 204"/>
            <p:cNvGrpSpPr>
              <a:grpSpLocks/>
            </p:cNvGrpSpPr>
            <p:nvPr/>
          </p:nvGrpSpPr>
          <p:grpSpPr bwMode="auto">
            <a:xfrm>
              <a:off x="457" y="581"/>
              <a:ext cx="4823" cy="2984"/>
              <a:chOff x="457" y="581"/>
              <a:chExt cx="4823" cy="2984"/>
            </a:xfrm>
          </p:grpSpPr>
          <p:sp>
            <p:nvSpPr>
              <p:cNvPr id="116" name="Rectangle 4"/>
              <p:cNvSpPr>
                <a:spLocks noChangeArrowheads="1"/>
              </p:cNvSpPr>
              <p:nvPr/>
            </p:nvSpPr>
            <p:spPr bwMode="auto">
              <a:xfrm>
                <a:off x="461" y="585"/>
                <a:ext cx="4819" cy="221"/>
              </a:xfrm>
              <a:prstGeom prst="rect">
                <a:avLst/>
              </a:pr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" name="Rectangle 5"/>
              <p:cNvSpPr>
                <a:spLocks noChangeArrowheads="1"/>
              </p:cNvSpPr>
              <p:nvPr/>
            </p:nvSpPr>
            <p:spPr bwMode="auto">
              <a:xfrm>
                <a:off x="461" y="802"/>
                <a:ext cx="4819" cy="252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Rectangle 6"/>
              <p:cNvSpPr>
                <a:spLocks noChangeArrowheads="1"/>
              </p:cNvSpPr>
              <p:nvPr/>
            </p:nvSpPr>
            <p:spPr bwMode="auto">
              <a:xfrm>
                <a:off x="461" y="2405"/>
                <a:ext cx="4819" cy="128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" name="Rectangle 7"/>
              <p:cNvSpPr>
                <a:spLocks noChangeArrowheads="1"/>
              </p:cNvSpPr>
              <p:nvPr/>
            </p:nvSpPr>
            <p:spPr bwMode="auto">
              <a:xfrm>
                <a:off x="461" y="2653"/>
                <a:ext cx="4819" cy="221"/>
              </a:xfrm>
              <a:prstGeom prst="rect">
                <a:avLst/>
              </a:pr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Rectangle 8"/>
              <p:cNvSpPr>
                <a:spLocks noChangeArrowheads="1"/>
              </p:cNvSpPr>
              <p:nvPr/>
            </p:nvSpPr>
            <p:spPr bwMode="auto">
              <a:xfrm>
                <a:off x="461" y="2870"/>
                <a:ext cx="4819" cy="252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Rectangle 9"/>
              <p:cNvSpPr>
                <a:spLocks noChangeArrowheads="1"/>
              </p:cNvSpPr>
              <p:nvPr/>
            </p:nvSpPr>
            <p:spPr bwMode="auto">
              <a:xfrm>
                <a:off x="461" y="3421"/>
                <a:ext cx="4819" cy="128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Rectangle 10"/>
              <p:cNvSpPr>
                <a:spLocks noChangeArrowheads="1"/>
              </p:cNvSpPr>
              <p:nvPr/>
            </p:nvSpPr>
            <p:spPr bwMode="auto">
              <a:xfrm>
                <a:off x="2970" y="814"/>
                <a:ext cx="339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Actual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3" name="Rectangle 11"/>
              <p:cNvSpPr>
                <a:spLocks noChangeArrowheads="1"/>
              </p:cNvSpPr>
              <p:nvPr/>
            </p:nvSpPr>
            <p:spPr bwMode="auto">
              <a:xfrm>
                <a:off x="3539" y="814"/>
                <a:ext cx="436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Adopted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4" name="Rectangle 12"/>
              <p:cNvSpPr>
                <a:spLocks noChangeArrowheads="1"/>
              </p:cNvSpPr>
              <p:nvPr/>
            </p:nvSpPr>
            <p:spPr bwMode="auto">
              <a:xfrm>
                <a:off x="4135" y="814"/>
                <a:ext cx="49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Proposed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5" name="Rectangle 13"/>
              <p:cNvSpPr>
                <a:spLocks noChangeArrowheads="1"/>
              </p:cNvSpPr>
              <p:nvPr/>
            </p:nvSpPr>
            <p:spPr bwMode="auto">
              <a:xfrm>
                <a:off x="4785" y="814"/>
                <a:ext cx="429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Percent 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6" name="Rectangle 14"/>
              <p:cNvSpPr>
                <a:spLocks noChangeArrowheads="1"/>
              </p:cNvSpPr>
              <p:nvPr/>
            </p:nvSpPr>
            <p:spPr bwMode="auto">
              <a:xfrm>
                <a:off x="1314" y="938"/>
                <a:ext cx="709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DESCRIPTION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7" name="Rectangle 15"/>
              <p:cNvSpPr>
                <a:spLocks noChangeArrowheads="1"/>
              </p:cNvSpPr>
              <p:nvPr/>
            </p:nvSpPr>
            <p:spPr bwMode="auto">
              <a:xfrm>
                <a:off x="2943" y="938"/>
                <a:ext cx="40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2018-19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8" name="Rectangle 16"/>
              <p:cNvSpPr>
                <a:spLocks noChangeArrowheads="1"/>
              </p:cNvSpPr>
              <p:nvPr/>
            </p:nvSpPr>
            <p:spPr bwMode="auto">
              <a:xfrm>
                <a:off x="3562" y="938"/>
                <a:ext cx="40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2019-20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9" name="Rectangle 17"/>
              <p:cNvSpPr>
                <a:spLocks noChangeArrowheads="1"/>
              </p:cNvSpPr>
              <p:nvPr/>
            </p:nvSpPr>
            <p:spPr bwMode="auto">
              <a:xfrm>
                <a:off x="4181" y="938"/>
                <a:ext cx="40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2020-21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0" name="Rectangle 18"/>
              <p:cNvSpPr>
                <a:spLocks noChangeArrowheads="1"/>
              </p:cNvSpPr>
              <p:nvPr/>
            </p:nvSpPr>
            <p:spPr bwMode="auto">
              <a:xfrm>
                <a:off x="4797" y="938"/>
                <a:ext cx="40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Change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1" name="Rectangle 19"/>
              <p:cNvSpPr>
                <a:spLocks noChangeArrowheads="1"/>
              </p:cNvSpPr>
              <p:nvPr/>
            </p:nvSpPr>
            <p:spPr bwMode="auto">
              <a:xfrm>
                <a:off x="480" y="1070"/>
                <a:ext cx="78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Certified Salaries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2" name="Rectangle 20"/>
              <p:cNvSpPr>
                <a:spLocks noChangeArrowheads="1"/>
              </p:cNvSpPr>
              <p:nvPr/>
            </p:nvSpPr>
            <p:spPr bwMode="auto">
              <a:xfrm>
                <a:off x="3020" y="1070"/>
                <a:ext cx="448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$284,765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3" name="Rectangle 21"/>
              <p:cNvSpPr>
                <a:spLocks noChangeArrowheads="1"/>
              </p:cNvSpPr>
              <p:nvPr/>
            </p:nvSpPr>
            <p:spPr bwMode="auto">
              <a:xfrm>
                <a:off x="3640" y="1070"/>
                <a:ext cx="448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$280,233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4" name="Rectangle 22"/>
              <p:cNvSpPr>
                <a:spLocks noChangeArrowheads="1"/>
              </p:cNvSpPr>
              <p:nvPr/>
            </p:nvSpPr>
            <p:spPr bwMode="auto">
              <a:xfrm>
                <a:off x="4259" y="1070"/>
                <a:ext cx="448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$222,476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5" name="Rectangle 23"/>
              <p:cNvSpPr>
                <a:spLocks noChangeArrowheads="1"/>
              </p:cNvSpPr>
              <p:nvPr/>
            </p:nvSpPr>
            <p:spPr bwMode="auto">
              <a:xfrm>
                <a:off x="4797" y="1070"/>
                <a:ext cx="405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-20.61%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6" name="Rectangle 24"/>
              <p:cNvSpPr>
                <a:spLocks noChangeArrowheads="1"/>
              </p:cNvSpPr>
              <p:nvPr/>
            </p:nvSpPr>
            <p:spPr bwMode="auto">
              <a:xfrm>
                <a:off x="480" y="1194"/>
                <a:ext cx="845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Classified Salaries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7" name="Rectangle 25"/>
              <p:cNvSpPr>
                <a:spLocks noChangeArrowheads="1"/>
              </p:cNvSpPr>
              <p:nvPr/>
            </p:nvSpPr>
            <p:spPr bwMode="auto">
              <a:xfrm>
                <a:off x="3071" y="1194"/>
                <a:ext cx="3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819,385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8" name="Rectangle 26"/>
              <p:cNvSpPr>
                <a:spLocks noChangeArrowheads="1"/>
              </p:cNvSpPr>
              <p:nvPr/>
            </p:nvSpPr>
            <p:spPr bwMode="auto">
              <a:xfrm>
                <a:off x="3691" y="1194"/>
                <a:ext cx="3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820,140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9" name="Rectangle 27"/>
              <p:cNvSpPr>
                <a:spLocks noChangeArrowheads="1"/>
              </p:cNvSpPr>
              <p:nvPr/>
            </p:nvSpPr>
            <p:spPr bwMode="auto">
              <a:xfrm>
                <a:off x="4310" y="1194"/>
                <a:ext cx="3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884,758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0" name="Rectangle 28"/>
              <p:cNvSpPr>
                <a:spLocks noChangeArrowheads="1"/>
              </p:cNvSpPr>
              <p:nvPr/>
            </p:nvSpPr>
            <p:spPr bwMode="auto">
              <a:xfrm>
                <a:off x="4840" y="1194"/>
                <a:ext cx="31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7.88%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1" name="Rectangle 29"/>
              <p:cNvSpPr>
                <a:spLocks noChangeArrowheads="1"/>
              </p:cNvSpPr>
              <p:nvPr/>
            </p:nvSpPr>
            <p:spPr bwMode="auto">
              <a:xfrm>
                <a:off x="480" y="1318"/>
                <a:ext cx="510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Equipment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2" name="Rectangle 30"/>
              <p:cNvSpPr>
                <a:spLocks noChangeArrowheads="1"/>
              </p:cNvSpPr>
              <p:nvPr/>
            </p:nvSpPr>
            <p:spPr bwMode="auto">
              <a:xfrm>
                <a:off x="3172" y="1318"/>
                <a:ext cx="284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5,143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3" name="Rectangle 31"/>
              <p:cNvSpPr>
                <a:spLocks noChangeArrowheads="1"/>
              </p:cNvSpPr>
              <p:nvPr/>
            </p:nvSpPr>
            <p:spPr bwMode="auto">
              <a:xfrm>
                <a:off x="3741" y="1318"/>
                <a:ext cx="33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13,000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4" name="Rectangle 32"/>
              <p:cNvSpPr>
                <a:spLocks noChangeArrowheads="1"/>
              </p:cNvSpPr>
              <p:nvPr/>
            </p:nvSpPr>
            <p:spPr bwMode="auto">
              <a:xfrm>
                <a:off x="4411" y="1318"/>
                <a:ext cx="284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8,500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5" name="Rectangle 33"/>
              <p:cNvSpPr>
                <a:spLocks noChangeArrowheads="1"/>
              </p:cNvSpPr>
              <p:nvPr/>
            </p:nvSpPr>
            <p:spPr bwMode="auto">
              <a:xfrm>
                <a:off x="4797" y="1318"/>
                <a:ext cx="405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-34.62%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6" name="Rectangle 34"/>
              <p:cNvSpPr>
                <a:spLocks noChangeArrowheads="1"/>
              </p:cNvSpPr>
              <p:nvPr/>
            </p:nvSpPr>
            <p:spPr bwMode="auto">
              <a:xfrm>
                <a:off x="480" y="1442"/>
                <a:ext cx="417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Supplies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7" name="Rectangle 35"/>
              <p:cNvSpPr>
                <a:spLocks noChangeArrowheads="1"/>
              </p:cNvSpPr>
              <p:nvPr/>
            </p:nvSpPr>
            <p:spPr bwMode="auto">
              <a:xfrm>
                <a:off x="3122" y="1442"/>
                <a:ext cx="33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14,514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8" name="Rectangle 36"/>
              <p:cNvSpPr>
                <a:spLocks noChangeArrowheads="1"/>
              </p:cNvSpPr>
              <p:nvPr/>
            </p:nvSpPr>
            <p:spPr bwMode="auto">
              <a:xfrm>
                <a:off x="3741" y="1442"/>
                <a:ext cx="33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23,900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9" name="Rectangle 37"/>
              <p:cNvSpPr>
                <a:spLocks noChangeArrowheads="1"/>
              </p:cNvSpPr>
              <p:nvPr/>
            </p:nvSpPr>
            <p:spPr bwMode="auto">
              <a:xfrm>
                <a:off x="4361" y="1442"/>
                <a:ext cx="33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20,500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0" name="Rectangle 38"/>
              <p:cNvSpPr>
                <a:spLocks noChangeArrowheads="1"/>
              </p:cNvSpPr>
              <p:nvPr/>
            </p:nvSpPr>
            <p:spPr bwMode="auto">
              <a:xfrm>
                <a:off x="4797" y="1442"/>
                <a:ext cx="405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-14.23%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1" name="Rectangle 39"/>
              <p:cNvSpPr>
                <a:spLocks noChangeArrowheads="1"/>
              </p:cNvSpPr>
              <p:nvPr/>
            </p:nvSpPr>
            <p:spPr bwMode="auto">
              <a:xfrm>
                <a:off x="480" y="1567"/>
                <a:ext cx="9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Contractual Expenses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2" name="Rectangle 40"/>
              <p:cNvSpPr>
                <a:spLocks noChangeArrowheads="1"/>
              </p:cNvSpPr>
              <p:nvPr/>
            </p:nvSpPr>
            <p:spPr bwMode="auto">
              <a:xfrm>
                <a:off x="3071" y="1567"/>
                <a:ext cx="3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272,458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3" name="Rectangle 41"/>
              <p:cNvSpPr>
                <a:spLocks noChangeArrowheads="1"/>
              </p:cNvSpPr>
              <p:nvPr/>
            </p:nvSpPr>
            <p:spPr bwMode="auto">
              <a:xfrm>
                <a:off x="3691" y="1567"/>
                <a:ext cx="3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312,094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4" name="Rectangle 42"/>
              <p:cNvSpPr>
                <a:spLocks noChangeArrowheads="1"/>
              </p:cNvSpPr>
              <p:nvPr/>
            </p:nvSpPr>
            <p:spPr bwMode="auto">
              <a:xfrm>
                <a:off x="4310" y="1567"/>
                <a:ext cx="3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346,001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5" name="Rectangle 43"/>
              <p:cNvSpPr>
                <a:spLocks noChangeArrowheads="1"/>
              </p:cNvSpPr>
              <p:nvPr/>
            </p:nvSpPr>
            <p:spPr bwMode="auto">
              <a:xfrm>
                <a:off x="4813" y="1567"/>
                <a:ext cx="370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10.86%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6" name="Rectangle 44"/>
              <p:cNvSpPr>
                <a:spLocks noChangeArrowheads="1"/>
              </p:cNvSpPr>
              <p:nvPr/>
            </p:nvSpPr>
            <p:spPr bwMode="auto">
              <a:xfrm>
                <a:off x="480" y="1691"/>
                <a:ext cx="600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Interest Note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7" name="Rectangle 45"/>
              <p:cNvSpPr>
                <a:spLocks noChangeArrowheads="1"/>
              </p:cNvSpPr>
              <p:nvPr/>
            </p:nvSpPr>
            <p:spPr bwMode="auto">
              <a:xfrm>
                <a:off x="3352" y="1691"/>
                <a:ext cx="97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8" name="Rectangle 46"/>
              <p:cNvSpPr>
                <a:spLocks noChangeArrowheads="1"/>
              </p:cNvSpPr>
              <p:nvPr/>
            </p:nvSpPr>
            <p:spPr bwMode="auto">
              <a:xfrm>
                <a:off x="3741" y="1691"/>
                <a:ext cx="33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10,000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9" name="Rectangle 47"/>
              <p:cNvSpPr>
                <a:spLocks noChangeArrowheads="1"/>
              </p:cNvSpPr>
              <p:nvPr/>
            </p:nvSpPr>
            <p:spPr bwMode="auto">
              <a:xfrm>
                <a:off x="4361" y="1691"/>
                <a:ext cx="33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10,000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0" name="Rectangle 48"/>
              <p:cNvSpPr>
                <a:spLocks noChangeArrowheads="1"/>
              </p:cNvSpPr>
              <p:nvPr/>
            </p:nvSpPr>
            <p:spPr bwMode="auto">
              <a:xfrm>
                <a:off x="4840" y="1691"/>
                <a:ext cx="31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0.00%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1" name="Rectangle 49"/>
              <p:cNvSpPr>
                <a:spLocks noChangeArrowheads="1"/>
              </p:cNvSpPr>
              <p:nvPr/>
            </p:nvSpPr>
            <p:spPr bwMode="auto">
              <a:xfrm>
                <a:off x="480" y="1815"/>
                <a:ext cx="85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Employee Benefits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2" name="Rectangle 50"/>
              <p:cNvSpPr>
                <a:spLocks noChangeArrowheads="1"/>
              </p:cNvSpPr>
              <p:nvPr/>
            </p:nvSpPr>
            <p:spPr bwMode="auto">
              <a:xfrm>
                <a:off x="3071" y="1815"/>
                <a:ext cx="3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503,547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3" name="Rectangle 51"/>
              <p:cNvSpPr>
                <a:spLocks noChangeArrowheads="1"/>
              </p:cNvSpPr>
              <p:nvPr/>
            </p:nvSpPr>
            <p:spPr bwMode="auto">
              <a:xfrm>
                <a:off x="3691" y="1815"/>
                <a:ext cx="3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565,065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4" name="Rectangle 52"/>
              <p:cNvSpPr>
                <a:spLocks noChangeArrowheads="1"/>
              </p:cNvSpPr>
              <p:nvPr/>
            </p:nvSpPr>
            <p:spPr bwMode="auto">
              <a:xfrm>
                <a:off x="4310" y="1815"/>
                <a:ext cx="3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551,583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5" name="Rectangle 53"/>
              <p:cNvSpPr>
                <a:spLocks noChangeArrowheads="1"/>
              </p:cNvSpPr>
              <p:nvPr/>
            </p:nvSpPr>
            <p:spPr bwMode="auto">
              <a:xfrm>
                <a:off x="4824" y="1815"/>
                <a:ext cx="351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-2.39%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6" name="Rectangle 54"/>
              <p:cNvSpPr>
                <a:spLocks noChangeArrowheads="1"/>
              </p:cNvSpPr>
              <p:nvPr/>
            </p:nvSpPr>
            <p:spPr bwMode="auto">
              <a:xfrm>
                <a:off x="480" y="1935"/>
                <a:ext cx="1405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Transfers &amp; Interbudget Charges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7" name="Rectangle 55"/>
              <p:cNvSpPr>
                <a:spLocks noChangeArrowheads="1"/>
              </p:cNvSpPr>
              <p:nvPr/>
            </p:nvSpPr>
            <p:spPr bwMode="auto">
              <a:xfrm>
                <a:off x="3071" y="1935"/>
                <a:ext cx="3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107,751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8" name="Rectangle 56"/>
              <p:cNvSpPr>
                <a:spLocks noChangeArrowheads="1"/>
              </p:cNvSpPr>
              <p:nvPr/>
            </p:nvSpPr>
            <p:spPr bwMode="auto">
              <a:xfrm>
                <a:off x="3691" y="1935"/>
                <a:ext cx="3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155,405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9" name="Rectangle 57"/>
              <p:cNvSpPr>
                <a:spLocks noChangeArrowheads="1"/>
              </p:cNvSpPr>
              <p:nvPr/>
            </p:nvSpPr>
            <p:spPr bwMode="auto">
              <a:xfrm>
                <a:off x="4310" y="1935"/>
                <a:ext cx="39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164,140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0" name="Rectangle 58"/>
              <p:cNvSpPr>
                <a:spLocks noChangeArrowheads="1"/>
              </p:cNvSpPr>
              <p:nvPr/>
            </p:nvSpPr>
            <p:spPr bwMode="auto">
              <a:xfrm>
                <a:off x="4840" y="1935"/>
                <a:ext cx="31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5.62%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1" name="Rectangle 59"/>
              <p:cNvSpPr>
                <a:spLocks noChangeArrowheads="1"/>
              </p:cNvSpPr>
              <p:nvPr/>
            </p:nvSpPr>
            <p:spPr bwMode="auto">
              <a:xfrm>
                <a:off x="1439" y="2055"/>
                <a:ext cx="1426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SUBTOTAL ADMINISTRATION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2" name="Rectangle 60"/>
              <p:cNvSpPr>
                <a:spLocks noChangeArrowheads="1"/>
              </p:cNvSpPr>
              <p:nvPr/>
            </p:nvSpPr>
            <p:spPr bwMode="auto">
              <a:xfrm>
                <a:off x="2943" y="2055"/>
                <a:ext cx="53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$2,007,564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3" name="Rectangle 61"/>
              <p:cNvSpPr>
                <a:spLocks noChangeArrowheads="1"/>
              </p:cNvSpPr>
              <p:nvPr/>
            </p:nvSpPr>
            <p:spPr bwMode="auto">
              <a:xfrm>
                <a:off x="3562" y="2055"/>
                <a:ext cx="53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$2,179,837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4" name="Rectangle 62"/>
              <p:cNvSpPr>
                <a:spLocks noChangeArrowheads="1"/>
              </p:cNvSpPr>
              <p:nvPr/>
            </p:nvSpPr>
            <p:spPr bwMode="auto">
              <a:xfrm>
                <a:off x="4181" y="2055"/>
                <a:ext cx="53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$2,207,958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5" name="Rectangle 63"/>
              <p:cNvSpPr>
                <a:spLocks noChangeArrowheads="1"/>
              </p:cNvSpPr>
              <p:nvPr/>
            </p:nvSpPr>
            <p:spPr bwMode="auto">
              <a:xfrm>
                <a:off x="4844" y="2055"/>
                <a:ext cx="319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1.29%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6" name="Rectangle 64"/>
              <p:cNvSpPr>
                <a:spLocks noChangeArrowheads="1"/>
              </p:cNvSpPr>
              <p:nvPr/>
            </p:nvSpPr>
            <p:spPr bwMode="auto">
              <a:xfrm>
                <a:off x="480" y="2242"/>
                <a:ext cx="1145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Retiree Health Insurance 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7" name="Rectangle 65"/>
              <p:cNvSpPr>
                <a:spLocks noChangeArrowheads="1"/>
              </p:cNvSpPr>
              <p:nvPr/>
            </p:nvSpPr>
            <p:spPr bwMode="auto">
              <a:xfrm>
                <a:off x="2943" y="2242"/>
                <a:ext cx="530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$4,230,446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8" name="Rectangle 66"/>
              <p:cNvSpPr>
                <a:spLocks noChangeArrowheads="1"/>
              </p:cNvSpPr>
              <p:nvPr/>
            </p:nvSpPr>
            <p:spPr bwMode="auto">
              <a:xfrm>
                <a:off x="3562" y="2242"/>
                <a:ext cx="530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$4,820,485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9" name="Rectangle 67"/>
              <p:cNvSpPr>
                <a:spLocks noChangeArrowheads="1"/>
              </p:cNvSpPr>
              <p:nvPr/>
            </p:nvSpPr>
            <p:spPr bwMode="auto">
              <a:xfrm>
                <a:off x="4181" y="2242"/>
                <a:ext cx="530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$5,013,404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0" name="Rectangle 68"/>
              <p:cNvSpPr>
                <a:spLocks noChangeArrowheads="1"/>
              </p:cNvSpPr>
              <p:nvPr/>
            </p:nvSpPr>
            <p:spPr bwMode="auto">
              <a:xfrm>
                <a:off x="4840" y="2242"/>
                <a:ext cx="31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4.00%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1" name="Rectangle 69"/>
              <p:cNvSpPr>
                <a:spLocks noChangeArrowheads="1"/>
              </p:cNvSpPr>
              <p:nvPr/>
            </p:nvSpPr>
            <p:spPr bwMode="auto">
              <a:xfrm>
                <a:off x="1205" y="2412"/>
                <a:ext cx="1663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TOTAL ADMIN &amp; RETIREE HEALTH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2" name="Rectangle 70"/>
              <p:cNvSpPr>
                <a:spLocks noChangeArrowheads="1"/>
              </p:cNvSpPr>
              <p:nvPr/>
            </p:nvSpPr>
            <p:spPr bwMode="auto">
              <a:xfrm>
                <a:off x="2943" y="2412"/>
                <a:ext cx="53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$6,238,010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3" name="Rectangle 71"/>
              <p:cNvSpPr>
                <a:spLocks noChangeArrowheads="1"/>
              </p:cNvSpPr>
              <p:nvPr/>
            </p:nvSpPr>
            <p:spPr bwMode="auto">
              <a:xfrm>
                <a:off x="3562" y="2412"/>
                <a:ext cx="53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$7,000,322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4" name="Rectangle 72"/>
              <p:cNvSpPr>
                <a:spLocks noChangeArrowheads="1"/>
              </p:cNvSpPr>
              <p:nvPr/>
            </p:nvSpPr>
            <p:spPr bwMode="auto">
              <a:xfrm>
                <a:off x="4181" y="2412"/>
                <a:ext cx="53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$7,221,362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5" name="Rectangle 73"/>
              <p:cNvSpPr>
                <a:spLocks noChangeArrowheads="1"/>
              </p:cNvSpPr>
              <p:nvPr/>
            </p:nvSpPr>
            <p:spPr bwMode="auto">
              <a:xfrm>
                <a:off x="4844" y="2412"/>
                <a:ext cx="319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3.16%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6" name="Rectangle 74"/>
              <p:cNvSpPr>
                <a:spLocks noChangeArrowheads="1"/>
              </p:cNvSpPr>
              <p:nvPr/>
            </p:nvSpPr>
            <p:spPr bwMode="auto">
              <a:xfrm>
                <a:off x="2970" y="2882"/>
                <a:ext cx="339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Actual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7" name="Rectangle 75"/>
              <p:cNvSpPr>
                <a:spLocks noChangeArrowheads="1"/>
              </p:cNvSpPr>
              <p:nvPr/>
            </p:nvSpPr>
            <p:spPr bwMode="auto">
              <a:xfrm>
                <a:off x="3539" y="2882"/>
                <a:ext cx="436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Adopted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8" name="Rectangle 76"/>
              <p:cNvSpPr>
                <a:spLocks noChangeArrowheads="1"/>
              </p:cNvSpPr>
              <p:nvPr/>
            </p:nvSpPr>
            <p:spPr bwMode="auto">
              <a:xfrm>
                <a:off x="4135" y="2882"/>
                <a:ext cx="49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Proposed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9" name="Rectangle 77"/>
              <p:cNvSpPr>
                <a:spLocks noChangeArrowheads="1"/>
              </p:cNvSpPr>
              <p:nvPr/>
            </p:nvSpPr>
            <p:spPr bwMode="auto">
              <a:xfrm>
                <a:off x="4801" y="2882"/>
                <a:ext cx="40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Percent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0" name="Rectangle 78"/>
              <p:cNvSpPr>
                <a:spLocks noChangeArrowheads="1"/>
              </p:cNvSpPr>
              <p:nvPr/>
            </p:nvSpPr>
            <p:spPr bwMode="auto">
              <a:xfrm>
                <a:off x="1314" y="3006"/>
                <a:ext cx="709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DESCRIPTION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1" name="Rectangle 79"/>
              <p:cNvSpPr>
                <a:spLocks noChangeArrowheads="1"/>
              </p:cNvSpPr>
              <p:nvPr/>
            </p:nvSpPr>
            <p:spPr bwMode="auto">
              <a:xfrm>
                <a:off x="2943" y="3006"/>
                <a:ext cx="40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2018-19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2" name="Rectangle 80"/>
              <p:cNvSpPr>
                <a:spLocks noChangeArrowheads="1"/>
              </p:cNvSpPr>
              <p:nvPr/>
            </p:nvSpPr>
            <p:spPr bwMode="auto">
              <a:xfrm>
                <a:off x="3562" y="3006"/>
                <a:ext cx="40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2019-20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3" name="Rectangle 81"/>
              <p:cNvSpPr>
                <a:spLocks noChangeArrowheads="1"/>
              </p:cNvSpPr>
              <p:nvPr/>
            </p:nvSpPr>
            <p:spPr bwMode="auto">
              <a:xfrm>
                <a:off x="4181" y="3006"/>
                <a:ext cx="40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2020-21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4" name="Rectangle 82"/>
              <p:cNvSpPr>
                <a:spLocks noChangeArrowheads="1"/>
              </p:cNvSpPr>
              <p:nvPr/>
            </p:nvSpPr>
            <p:spPr bwMode="auto">
              <a:xfrm>
                <a:off x="4797" y="3006"/>
                <a:ext cx="40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Change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5" name="Rectangle 83"/>
              <p:cNvSpPr>
                <a:spLocks noChangeArrowheads="1"/>
              </p:cNvSpPr>
              <p:nvPr/>
            </p:nvSpPr>
            <p:spPr bwMode="auto">
              <a:xfrm>
                <a:off x="480" y="3138"/>
                <a:ext cx="1071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Rentals/School Districts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6" name="Rectangle 84"/>
              <p:cNvSpPr>
                <a:spLocks noChangeArrowheads="1"/>
              </p:cNvSpPr>
              <p:nvPr/>
            </p:nvSpPr>
            <p:spPr bwMode="auto">
              <a:xfrm>
                <a:off x="3020" y="3138"/>
                <a:ext cx="448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$865,672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7" name="Rectangle 85"/>
              <p:cNvSpPr>
                <a:spLocks noChangeArrowheads="1"/>
              </p:cNvSpPr>
              <p:nvPr/>
            </p:nvSpPr>
            <p:spPr bwMode="auto">
              <a:xfrm>
                <a:off x="3640" y="3138"/>
                <a:ext cx="448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$965,598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8" name="Rectangle 86"/>
              <p:cNvSpPr>
                <a:spLocks noChangeArrowheads="1"/>
              </p:cNvSpPr>
              <p:nvPr/>
            </p:nvSpPr>
            <p:spPr bwMode="auto">
              <a:xfrm>
                <a:off x="4259" y="3138"/>
                <a:ext cx="448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$844,930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9" name="Rectangle 87"/>
              <p:cNvSpPr>
                <a:spLocks noChangeArrowheads="1"/>
              </p:cNvSpPr>
              <p:nvPr/>
            </p:nvSpPr>
            <p:spPr bwMode="auto">
              <a:xfrm>
                <a:off x="4797" y="3138"/>
                <a:ext cx="405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-12.50%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0" name="Rectangle 88"/>
              <p:cNvSpPr>
                <a:spLocks noChangeArrowheads="1"/>
              </p:cNvSpPr>
              <p:nvPr/>
            </p:nvSpPr>
            <p:spPr bwMode="auto">
              <a:xfrm>
                <a:off x="480" y="3258"/>
                <a:ext cx="1040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Transfer - Capital Fund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1" name="Rectangle 89"/>
              <p:cNvSpPr>
                <a:spLocks noChangeArrowheads="1"/>
              </p:cNvSpPr>
              <p:nvPr/>
            </p:nvSpPr>
            <p:spPr bwMode="auto">
              <a:xfrm>
                <a:off x="3020" y="3258"/>
                <a:ext cx="448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$600,000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2" name="Rectangle 90"/>
              <p:cNvSpPr>
                <a:spLocks noChangeArrowheads="1"/>
              </p:cNvSpPr>
              <p:nvPr/>
            </p:nvSpPr>
            <p:spPr bwMode="auto">
              <a:xfrm>
                <a:off x="3640" y="3258"/>
                <a:ext cx="448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$600,000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3" name="Rectangle 91"/>
              <p:cNvSpPr>
                <a:spLocks noChangeArrowheads="1"/>
              </p:cNvSpPr>
              <p:nvPr/>
            </p:nvSpPr>
            <p:spPr bwMode="auto">
              <a:xfrm>
                <a:off x="4259" y="3258"/>
                <a:ext cx="448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$600,000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4" name="Rectangle 92"/>
              <p:cNvSpPr>
                <a:spLocks noChangeArrowheads="1"/>
              </p:cNvSpPr>
              <p:nvPr/>
            </p:nvSpPr>
            <p:spPr bwMode="auto">
              <a:xfrm>
                <a:off x="4840" y="3258"/>
                <a:ext cx="31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0.00%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5" name="Rectangle 93"/>
              <p:cNvSpPr>
                <a:spLocks noChangeArrowheads="1"/>
              </p:cNvSpPr>
              <p:nvPr/>
            </p:nvSpPr>
            <p:spPr bwMode="auto">
              <a:xfrm>
                <a:off x="1618" y="3429"/>
                <a:ext cx="123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TOTAL CAPITAL BUDGET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6" name="Rectangle 94"/>
              <p:cNvSpPr>
                <a:spLocks noChangeArrowheads="1"/>
              </p:cNvSpPr>
              <p:nvPr/>
            </p:nvSpPr>
            <p:spPr bwMode="auto">
              <a:xfrm>
                <a:off x="2943" y="3429"/>
                <a:ext cx="53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$1,465,672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7" name="Rectangle 95"/>
              <p:cNvSpPr>
                <a:spLocks noChangeArrowheads="1"/>
              </p:cNvSpPr>
              <p:nvPr/>
            </p:nvSpPr>
            <p:spPr bwMode="auto">
              <a:xfrm>
                <a:off x="3562" y="3429"/>
                <a:ext cx="53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$1,565,598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8" name="Rectangle 96"/>
              <p:cNvSpPr>
                <a:spLocks noChangeArrowheads="1"/>
              </p:cNvSpPr>
              <p:nvPr/>
            </p:nvSpPr>
            <p:spPr bwMode="auto">
              <a:xfrm>
                <a:off x="4181" y="3429"/>
                <a:ext cx="53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$1,444,930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9" name="Rectangle 97"/>
              <p:cNvSpPr>
                <a:spLocks noChangeArrowheads="1"/>
              </p:cNvSpPr>
              <p:nvPr/>
            </p:nvSpPr>
            <p:spPr bwMode="auto">
              <a:xfrm>
                <a:off x="4828" y="3429"/>
                <a:ext cx="35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-7.71%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0" name="Rectangle 98"/>
              <p:cNvSpPr>
                <a:spLocks noChangeArrowheads="1"/>
              </p:cNvSpPr>
              <p:nvPr/>
            </p:nvSpPr>
            <p:spPr bwMode="auto">
              <a:xfrm>
                <a:off x="2261" y="639"/>
                <a:ext cx="1297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ADMINISTRATIVE BUDGET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1" name="Rectangle 99"/>
              <p:cNvSpPr>
                <a:spLocks noChangeArrowheads="1"/>
              </p:cNvSpPr>
              <p:nvPr/>
            </p:nvSpPr>
            <p:spPr bwMode="auto">
              <a:xfrm>
                <a:off x="2459" y="2707"/>
                <a:ext cx="892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arnet" charset="0"/>
                  </a:rPr>
                  <a:t>CAPITAL BUDGET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2" name="Rectangle 100"/>
              <p:cNvSpPr>
                <a:spLocks noChangeArrowheads="1"/>
              </p:cNvSpPr>
              <p:nvPr/>
            </p:nvSpPr>
            <p:spPr bwMode="auto">
              <a:xfrm>
                <a:off x="480" y="3305"/>
                <a:ext cx="47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3" name="Line 101"/>
              <p:cNvSpPr>
                <a:spLocks noChangeShapeType="1"/>
              </p:cNvSpPr>
              <p:nvPr/>
            </p:nvSpPr>
            <p:spPr bwMode="auto">
              <a:xfrm flipV="1">
                <a:off x="461" y="585"/>
                <a:ext cx="1" cy="1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" name="Rectangle 102"/>
              <p:cNvSpPr>
                <a:spLocks noChangeArrowheads="1"/>
              </p:cNvSpPr>
              <p:nvPr/>
            </p:nvSpPr>
            <p:spPr bwMode="auto">
              <a:xfrm>
                <a:off x="461" y="581"/>
                <a:ext cx="4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5" name="Line 103"/>
              <p:cNvSpPr>
                <a:spLocks noChangeShapeType="1"/>
              </p:cNvSpPr>
              <p:nvPr/>
            </p:nvSpPr>
            <p:spPr bwMode="auto">
              <a:xfrm flipV="1">
                <a:off x="2798" y="585"/>
                <a:ext cx="1" cy="1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" name="Rectangle 104"/>
              <p:cNvSpPr>
                <a:spLocks noChangeArrowheads="1"/>
              </p:cNvSpPr>
              <p:nvPr/>
            </p:nvSpPr>
            <p:spPr bwMode="auto">
              <a:xfrm>
                <a:off x="2798" y="581"/>
                <a:ext cx="4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7" name="Line 105"/>
              <p:cNvSpPr>
                <a:spLocks noChangeShapeType="1"/>
              </p:cNvSpPr>
              <p:nvPr/>
            </p:nvSpPr>
            <p:spPr bwMode="auto">
              <a:xfrm flipV="1">
                <a:off x="3418" y="585"/>
                <a:ext cx="1" cy="1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8" name="Rectangle 106"/>
              <p:cNvSpPr>
                <a:spLocks noChangeArrowheads="1"/>
              </p:cNvSpPr>
              <p:nvPr/>
            </p:nvSpPr>
            <p:spPr bwMode="auto">
              <a:xfrm>
                <a:off x="3418" y="581"/>
                <a:ext cx="4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9" name="Line 107"/>
              <p:cNvSpPr>
                <a:spLocks noChangeShapeType="1"/>
              </p:cNvSpPr>
              <p:nvPr/>
            </p:nvSpPr>
            <p:spPr bwMode="auto">
              <a:xfrm flipV="1">
                <a:off x="4037" y="585"/>
                <a:ext cx="1" cy="1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0" name="Rectangle 108"/>
              <p:cNvSpPr>
                <a:spLocks noChangeArrowheads="1"/>
              </p:cNvSpPr>
              <p:nvPr/>
            </p:nvSpPr>
            <p:spPr bwMode="auto">
              <a:xfrm>
                <a:off x="4037" y="581"/>
                <a:ext cx="4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1" name="Line 109"/>
              <p:cNvSpPr>
                <a:spLocks noChangeShapeType="1"/>
              </p:cNvSpPr>
              <p:nvPr/>
            </p:nvSpPr>
            <p:spPr bwMode="auto">
              <a:xfrm flipV="1">
                <a:off x="4657" y="585"/>
                <a:ext cx="1" cy="1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2" name="Rectangle 110"/>
              <p:cNvSpPr>
                <a:spLocks noChangeArrowheads="1"/>
              </p:cNvSpPr>
              <p:nvPr/>
            </p:nvSpPr>
            <p:spPr bwMode="auto">
              <a:xfrm>
                <a:off x="4657" y="581"/>
                <a:ext cx="4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3" name="Line 111"/>
              <p:cNvSpPr>
                <a:spLocks noChangeShapeType="1"/>
              </p:cNvSpPr>
              <p:nvPr/>
            </p:nvSpPr>
            <p:spPr bwMode="auto">
              <a:xfrm flipV="1">
                <a:off x="5276" y="585"/>
                <a:ext cx="1" cy="1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4" name="Rectangle 112"/>
              <p:cNvSpPr>
                <a:spLocks noChangeArrowheads="1"/>
              </p:cNvSpPr>
              <p:nvPr/>
            </p:nvSpPr>
            <p:spPr bwMode="auto">
              <a:xfrm>
                <a:off x="5276" y="581"/>
                <a:ext cx="4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5" name="Line 113"/>
              <p:cNvSpPr>
                <a:spLocks noChangeShapeType="1"/>
              </p:cNvSpPr>
              <p:nvPr/>
            </p:nvSpPr>
            <p:spPr bwMode="auto">
              <a:xfrm>
                <a:off x="2798" y="806"/>
                <a:ext cx="0" cy="24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6" name="Rectangle 114"/>
              <p:cNvSpPr>
                <a:spLocks noChangeArrowheads="1"/>
              </p:cNvSpPr>
              <p:nvPr/>
            </p:nvSpPr>
            <p:spPr bwMode="auto">
              <a:xfrm>
                <a:off x="2798" y="806"/>
                <a:ext cx="4" cy="24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7" name="Line 115"/>
              <p:cNvSpPr>
                <a:spLocks noChangeShapeType="1"/>
              </p:cNvSpPr>
              <p:nvPr/>
            </p:nvSpPr>
            <p:spPr bwMode="auto">
              <a:xfrm>
                <a:off x="3418" y="806"/>
                <a:ext cx="0" cy="24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8" name="Rectangle 116"/>
              <p:cNvSpPr>
                <a:spLocks noChangeArrowheads="1"/>
              </p:cNvSpPr>
              <p:nvPr/>
            </p:nvSpPr>
            <p:spPr bwMode="auto">
              <a:xfrm>
                <a:off x="3418" y="806"/>
                <a:ext cx="4" cy="24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9" name="Line 117"/>
              <p:cNvSpPr>
                <a:spLocks noChangeShapeType="1"/>
              </p:cNvSpPr>
              <p:nvPr/>
            </p:nvSpPr>
            <p:spPr bwMode="auto">
              <a:xfrm>
                <a:off x="4037" y="806"/>
                <a:ext cx="0" cy="24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0" name="Rectangle 118"/>
              <p:cNvSpPr>
                <a:spLocks noChangeArrowheads="1"/>
              </p:cNvSpPr>
              <p:nvPr/>
            </p:nvSpPr>
            <p:spPr bwMode="auto">
              <a:xfrm>
                <a:off x="4037" y="806"/>
                <a:ext cx="4" cy="24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1" name="Line 119"/>
              <p:cNvSpPr>
                <a:spLocks noChangeShapeType="1"/>
              </p:cNvSpPr>
              <p:nvPr/>
            </p:nvSpPr>
            <p:spPr bwMode="auto">
              <a:xfrm>
                <a:off x="4657" y="806"/>
                <a:ext cx="0" cy="24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Rectangle 120"/>
              <p:cNvSpPr>
                <a:spLocks noChangeArrowheads="1"/>
              </p:cNvSpPr>
              <p:nvPr/>
            </p:nvSpPr>
            <p:spPr bwMode="auto">
              <a:xfrm>
                <a:off x="4657" y="806"/>
                <a:ext cx="4" cy="24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3" name="Line 121"/>
              <p:cNvSpPr>
                <a:spLocks noChangeShapeType="1"/>
              </p:cNvSpPr>
              <p:nvPr/>
            </p:nvSpPr>
            <p:spPr bwMode="auto">
              <a:xfrm>
                <a:off x="469" y="1175"/>
                <a:ext cx="35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4" name="Rectangle 122"/>
              <p:cNvSpPr>
                <a:spLocks noChangeArrowheads="1"/>
              </p:cNvSpPr>
              <p:nvPr/>
            </p:nvSpPr>
            <p:spPr bwMode="auto">
              <a:xfrm>
                <a:off x="469" y="1175"/>
                <a:ext cx="356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" name="Line 123"/>
              <p:cNvSpPr>
                <a:spLocks noChangeShapeType="1"/>
              </p:cNvSpPr>
              <p:nvPr/>
            </p:nvSpPr>
            <p:spPr bwMode="auto">
              <a:xfrm>
                <a:off x="4037" y="1054"/>
                <a:ext cx="0" cy="1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" name="Rectangle 124"/>
              <p:cNvSpPr>
                <a:spLocks noChangeArrowheads="1"/>
              </p:cNvSpPr>
              <p:nvPr/>
            </p:nvSpPr>
            <p:spPr bwMode="auto">
              <a:xfrm>
                <a:off x="4037" y="1054"/>
                <a:ext cx="4" cy="1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" name="Line 125"/>
              <p:cNvSpPr>
                <a:spLocks noChangeShapeType="1"/>
              </p:cNvSpPr>
              <p:nvPr/>
            </p:nvSpPr>
            <p:spPr bwMode="auto">
              <a:xfrm>
                <a:off x="4657" y="1054"/>
                <a:ext cx="0" cy="1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" name="Rectangle 126"/>
              <p:cNvSpPr>
                <a:spLocks noChangeArrowheads="1"/>
              </p:cNvSpPr>
              <p:nvPr/>
            </p:nvSpPr>
            <p:spPr bwMode="auto">
              <a:xfrm>
                <a:off x="4657" y="1054"/>
                <a:ext cx="4" cy="1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" name="Line 127"/>
              <p:cNvSpPr>
                <a:spLocks noChangeShapeType="1"/>
              </p:cNvSpPr>
              <p:nvPr/>
            </p:nvSpPr>
            <p:spPr bwMode="auto">
              <a:xfrm>
                <a:off x="469" y="1299"/>
                <a:ext cx="35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" name="Rectangle 128"/>
              <p:cNvSpPr>
                <a:spLocks noChangeArrowheads="1"/>
              </p:cNvSpPr>
              <p:nvPr/>
            </p:nvSpPr>
            <p:spPr bwMode="auto">
              <a:xfrm>
                <a:off x="469" y="1299"/>
                <a:ext cx="356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" name="Line 129"/>
              <p:cNvSpPr>
                <a:spLocks noChangeShapeType="1"/>
              </p:cNvSpPr>
              <p:nvPr/>
            </p:nvSpPr>
            <p:spPr bwMode="auto">
              <a:xfrm>
                <a:off x="4037" y="1179"/>
                <a:ext cx="0" cy="1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" name="Rectangle 130"/>
              <p:cNvSpPr>
                <a:spLocks noChangeArrowheads="1"/>
              </p:cNvSpPr>
              <p:nvPr/>
            </p:nvSpPr>
            <p:spPr bwMode="auto">
              <a:xfrm>
                <a:off x="4037" y="1179"/>
                <a:ext cx="4" cy="1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" name="Line 131"/>
              <p:cNvSpPr>
                <a:spLocks noChangeShapeType="1"/>
              </p:cNvSpPr>
              <p:nvPr/>
            </p:nvSpPr>
            <p:spPr bwMode="auto">
              <a:xfrm>
                <a:off x="4657" y="1179"/>
                <a:ext cx="0" cy="1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" name="Rectangle 132"/>
              <p:cNvSpPr>
                <a:spLocks noChangeArrowheads="1"/>
              </p:cNvSpPr>
              <p:nvPr/>
            </p:nvSpPr>
            <p:spPr bwMode="auto">
              <a:xfrm>
                <a:off x="4657" y="1179"/>
                <a:ext cx="4" cy="1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5" name="Line 133"/>
              <p:cNvSpPr>
                <a:spLocks noChangeShapeType="1"/>
              </p:cNvSpPr>
              <p:nvPr/>
            </p:nvSpPr>
            <p:spPr bwMode="auto">
              <a:xfrm>
                <a:off x="469" y="1423"/>
                <a:ext cx="35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6" name="Rectangle 134"/>
              <p:cNvSpPr>
                <a:spLocks noChangeArrowheads="1"/>
              </p:cNvSpPr>
              <p:nvPr/>
            </p:nvSpPr>
            <p:spPr bwMode="auto">
              <a:xfrm>
                <a:off x="469" y="1423"/>
                <a:ext cx="356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7" name="Line 135"/>
              <p:cNvSpPr>
                <a:spLocks noChangeShapeType="1"/>
              </p:cNvSpPr>
              <p:nvPr/>
            </p:nvSpPr>
            <p:spPr bwMode="auto">
              <a:xfrm>
                <a:off x="4037" y="1303"/>
                <a:ext cx="0" cy="1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" name="Rectangle 136"/>
              <p:cNvSpPr>
                <a:spLocks noChangeArrowheads="1"/>
              </p:cNvSpPr>
              <p:nvPr/>
            </p:nvSpPr>
            <p:spPr bwMode="auto">
              <a:xfrm>
                <a:off x="4037" y="1303"/>
                <a:ext cx="4" cy="1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9" name="Line 137"/>
              <p:cNvSpPr>
                <a:spLocks noChangeShapeType="1"/>
              </p:cNvSpPr>
              <p:nvPr/>
            </p:nvSpPr>
            <p:spPr bwMode="auto">
              <a:xfrm>
                <a:off x="4657" y="1303"/>
                <a:ext cx="0" cy="1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" name="Rectangle 138"/>
              <p:cNvSpPr>
                <a:spLocks noChangeArrowheads="1"/>
              </p:cNvSpPr>
              <p:nvPr/>
            </p:nvSpPr>
            <p:spPr bwMode="auto">
              <a:xfrm>
                <a:off x="4657" y="1303"/>
                <a:ext cx="4" cy="1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" name="Line 139"/>
              <p:cNvSpPr>
                <a:spLocks noChangeShapeType="1"/>
              </p:cNvSpPr>
              <p:nvPr/>
            </p:nvSpPr>
            <p:spPr bwMode="auto">
              <a:xfrm>
                <a:off x="469" y="1547"/>
                <a:ext cx="35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" name="Rectangle 140"/>
              <p:cNvSpPr>
                <a:spLocks noChangeArrowheads="1"/>
              </p:cNvSpPr>
              <p:nvPr/>
            </p:nvSpPr>
            <p:spPr bwMode="auto">
              <a:xfrm>
                <a:off x="469" y="1547"/>
                <a:ext cx="356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" name="Line 141"/>
              <p:cNvSpPr>
                <a:spLocks noChangeShapeType="1"/>
              </p:cNvSpPr>
              <p:nvPr/>
            </p:nvSpPr>
            <p:spPr bwMode="auto">
              <a:xfrm>
                <a:off x="4037" y="1427"/>
                <a:ext cx="0" cy="1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" name="Rectangle 142"/>
              <p:cNvSpPr>
                <a:spLocks noChangeArrowheads="1"/>
              </p:cNvSpPr>
              <p:nvPr/>
            </p:nvSpPr>
            <p:spPr bwMode="auto">
              <a:xfrm>
                <a:off x="4037" y="1427"/>
                <a:ext cx="4" cy="1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5" name="Line 143"/>
              <p:cNvSpPr>
                <a:spLocks noChangeShapeType="1"/>
              </p:cNvSpPr>
              <p:nvPr/>
            </p:nvSpPr>
            <p:spPr bwMode="auto">
              <a:xfrm>
                <a:off x="4657" y="1427"/>
                <a:ext cx="0" cy="1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" name="Rectangle 144"/>
              <p:cNvSpPr>
                <a:spLocks noChangeArrowheads="1"/>
              </p:cNvSpPr>
              <p:nvPr/>
            </p:nvSpPr>
            <p:spPr bwMode="auto">
              <a:xfrm>
                <a:off x="4657" y="1427"/>
                <a:ext cx="4" cy="1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7" name="Line 145"/>
              <p:cNvSpPr>
                <a:spLocks noChangeShapeType="1"/>
              </p:cNvSpPr>
              <p:nvPr/>
            </p:nvSpPr>
            <p:spPr bwMode="auto">
              <a:xfrm>
                <a:off x="469" y="1671"/>
                <a:ext cx="35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8" name="Rectangle 146"/>
              <p:cNvSpPr>
                <a:spLocks noChangeArrowheads="1"/>
              </p:cNvSpPr>
              <p:nvPr/>
            </p:nvSpPr>
            <p:spPr bwMode="auto">
              <a:xfrm>
                <a:off x="469" y="1671"/>
                <a:ext cx="356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9" name="Line 147"/>
              <p:cNvSpPr>
                <a:spLocks noChangeShapeType="1"/>
              </p:cNvSpPr>
              <p:nvPr/>
            </p:nvSpPr>
            <p:spPr bwMode="auto">
              <a:xfrm>
                <a:off x="4037" y="1551"/>
                <a:ext cx="0" cy="1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0" name="Rectangle 148"/>
              <p:cNvSpPr>
                <a:spLocks noChangeArrowheads="1"/>
              </p:cNvSpPr>
              <p:nvPr/>
            </p:nvSpPr>
            <p:spPr bwMode="auto">
              <a:xfrm>
                <a:off x="4037" y="1551"/>
                <a:ext cx="4" cy="1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1" name="Line 149"/>
              <p:cNvSpPr>
                <a:spLocks noChangeShapeType="1"/>
              </p:cNvSpPr>
              <p:nvPr/>
            </p:nvSpPr>
            <p:spPr bwMode="auto">
              <a:xfrm>
                <a:off x="4657" y="1551"/>
                <a:ext cx="0" cy="1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2" name="Rectangle 150"/>
              <p:cNvSpPr>
                <a:spLocks noChangeArrowheads="1"/>
              </p:cNvSpPr>
              <p:nvPr/>
            </p:nvSpPr>
            <p:spPr bwMode="auto">
              <a:xfrm>
                <a:off x="4657" y="1551"/>
                <a:ext cx="4" cy="1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3" name="Line 151"/>
              <p:cNvSpPr>
                <a:spLocks noChangeShapeType="1"/>
              </p:cNvSpPr>
              <p:nvPr/>
            </p:nvSpPr>
            <p:spPr bwMode="auto">
              <a:xfrm>
                <a:off x="469" y="1795"/>
                <a:ext cx="35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4" name="Rectangle 152"/>
              <p:cNvSpPr>
                <a:spLocks noChangeArrowheads="1"/>
              </p:cNvSpPr>
              <p:nvPr/>
            </p:nvSpPr>
            <p:spPr bwMode="auto">
              <a:xfrm>
                <a:off x="469" y="1795"/>
                <a:ext cx="356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5" name="Line 153"/>
              <p:cNvSpPr>
                <a:spLocks noChangeShapeType="1"/>
              </p:cNvSpPr>
              <p:nvPr/>
            </p:nvSpPr>
            <p:spPr bwMode="auto">
              <a:xfrm>
                <a:off x="4037" y="1675"/>
                <a:ext cx="0" cy="1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6" name="Rectangle 154"/>
              <p:cNvSpPr>
                <a:spLocks noChangeArrowheads="1"/>
              </p:cNvSpPr>
              <p:nvPr/>
            </p:nvSpPr>
            <p:spPr bwMode="auto">
              <a:xfrm>
                <a:off x="4037" y="1675"/>
                <a:ext cx="4" cy="1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7" name="Line 155"/>
              <p:cNvSpPr>
                <a:spLocks noChangeShapeType="1"/>
              </p:cNvSpPr>
              <p:nvPr/>
            </p:nvSpPr>
            <p:spPr bwMode="auto">
              <a:xfrm>
                <a:off x="4657" y="1675"/>
                <a:ext cx="0" cy="1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8" name="Rectangle 156"/>
              <p:cNvSpPr>
                <a:spLocks noChangeArrowheads="1"/>
              </p:cNvSpPr>
              <p:nvPr/>
            </p:nvSpPr>
            <p:spPr bwMode="auto">
              <a:xfrm>
                <a:off x="4657" y="1675"/>
                <a:ext cx="4" cy="1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9" name="Line 157"/>
              <p:cNvSpPr>
                <a:spLocks noChangeShapeType="1"/>
              </p:cNvSpPr>
              <p:nvPr/>
            </p:nvSpPr>
            <p:spPr bwMode="auto">
              <a:xfrm>
                <a:off x="469" y="1920"/>
                <a:ext cx="35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0" name="Rectangle 158"/>
              <p:cNvSpPr>
                <a:spLocks noChangeArrowheads="1"/>
              </p:cNvSpPr>
              <p:nvPr/>
            </p:nvSpPr>
            <p:spPr bwMode="auto">
              <a:xfrm>
                <a:off x="469" y="1920"/>
                <a:ext cx="3568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" name="Line 159"/>
              <p:cNvSpPr>
                <a:spLocks noChangeShapeType="1"/>
              </p:cNvSpPr>
              <p:nvPr/>
            </p:nvSpPr>
            <p:spPr bwMode="auto">
              <a:xfrm>
                <a:off x="4037" y="1799"/>
                <a:ext cx="0" cy="1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" name="Rectangle 160"/>
              <p:cNvSpPr>
                <a:spLocks noChangeArrowheads="1"/>
              </p:cNvSpPr>
              <p:nvPr/>
            </p:nvSpPr>
            <p:spPr bwMode="auto">
              <a:xfrm>
                <a:off x="4037" y="1799"/>
                <a:ext cx="4" cy="1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" name="Line 161"/>
              <p:cNvSpPr>
                <a:spLocks noChangeShapeType="1"/>
              </p:cNvSpPr>
              <p:nvPr/>
            </p:nvSpPr>
            <p:spPr bwMode="auto">
              <a:xfrm>
                <a:off x="4657" y="1799"/>
                <a:ext cx="0" cy="1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" name="Rectangle 162"/>
              <p:cNvSpPr>
                <a:spLocks noChangeArrowheads="1"/>
              </p:cNvSpPr>
              <p:nvPr/>
            </p:nvSpPr>
            <p:spPr bwMode="auto">
              <a:xfrm>
                <a:off x="4657" y="1799"/>
                <a:ext cx="4" cy="1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" name="Line 163"/>
              <p:cNvSpPr>
                <a:spLocks noChangeShapeType="1"/>
              </p:cNvSpPr>
              <p:nvPr/>
            </p:nvSpPr>
            <p:spPr bwMode="auto">
              <a:xfrm>
                <a:off x="2798" y="1054"/>
                <a:ext cx="0" cy="98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6" name="Rectangle 164"/>
              <p:cNvSpPr>
                <a:spLocks noChangeArrowheads="1"/>
              </p:cNvSpPr>
              <p:nvPr/>
            </p:nvSpPr>
            <p:spPr bwMode="auto">
              <a:xfrm>
                <a:off x="2798" y="1054"/>
                <a:ext cx="4" cy="98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7" name="Line 165"/>
              <p:cNvSpPr>
                <a:spLocks noChangeShapeType="1"/>
              </p:cNvSpPr>
              <p:nvPr/>
            </p:nvSpPr>
            <p:spPr bwMode="auto">
              <a:xfrm>
                <a:off x="3418" y="1054"/>
                <a:ext cx="0" cy="98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8" name="Rectangle 166"/>
              <p:cNvSpPr>
                <a:spLocks noChangeArrowheads="1"/>
              </p:cNvSpPr>
              <p:nvPr/>
            </p:nvSpPr>
            <p:spPr bwMode="auto">
              <a:xfrm>
                <a:off x="3418" y="1054"/>
                <a:ext cx="4" cy="98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9" name="Line 167"/>
              <p:cNvSpPr>
                <a:spLocks noChangeShapeType="1"/>
              </p:cNvSpPr>
              <p:nvPr/>
            </p:nvSpPr>
            <p:spPr bwMode="auto">
              <a:xfrm>
                <a:off x="4037" y="1923"/>
                <a:ext cx="0" cy="11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0" name="Rectangle 168"/>
              <p:cNvSpPr>
                <a:spLocks noChangeArrowheads="1"/>
              </p:cNvSpPr>
              <p:nvPr/>
            </p:nvSpPr>
            <p:spPr bwMode="auto">
              <a:xfrm>
                <a:off x="4037" y="1923"/>
                <a:ext cx="4" cy="1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" name="Line 169"/>
              <p:cNvSpPr>
                <a:spLocks noChangeShapeType="1"/>
              </p:cNvSpPr>
              <p:nvPr/>
            </p:nvSpPr>
            <p:spPr bwMode="auto">
              <a:xfrm>
                <a:off x="4657" y="1923"/>
                <a:ext cx="0" cy="11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" name="Rectangle 170"/>
              <p:cNvSpPr>
                <a:spLocks noChangeArrowheads="1"/>
              </p:cNvSpPr>
              <p:nvPr/>
            </p:nvSpPr>
            <p:spPr bwMode="auto">
              <a:xfrm>
                <a:off x="4657" y="1923"/>
                <a:ext cx="4" cy="1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" name="Line 171"/>
              <p:cNvSpPr>
                <a:spLocks noChangeShapeType="1"/>
              </p:cNvSpPr>
              <p:nvPr/>
            </p:nvSpPr>
            <p:spPr bwMode="auto">
              <a:xfrm>
                <a:off x="469" y="2168"/>
                <a:ext cx="2329" cy="0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" name="Rectangle 172"/>
              <p:cNvSpPr>
                <a:spLocks noChangeArrowheads="1"/>
              </p:cNvSpPr>
              <p:nvPr/>
            </p:nvSpPr>
            <p:spPr bwMode="auto">
              <a:xfrm>
                <a:off x="469" y="2168"/>
                <a:ext cx="2329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" name="Line 173"/>
              <p:cNvSpPr>
                <a:spLocks noChangeShapeType="1"/>
              </p:cNvSpPr>
              <p:nvPr/>
            </p:nvSpPr>
            <p:spPr bwMode="auto">
              <a:xfrm>
                <a:off x="2802" y="2168"/>
                <a:ext cx="616" cy="0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" name="Rectangle 174"/>
              <p:cNvSpPr>
                <a:spLocks noChangeArrowheads="1"/>
              </p:cNvSpPr>
              <p:nvPr/>
            </p:nvSpPr>
            <p:spPr bwMode="auto">
              <a:xfrm>
                <a:off x="2802" y="2168"/>
                <a:ext cx="616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" name="Line 175"/>
              <p:cNvSpPr>
                <a:spLocks noChangeShapeType="1"/>
              </p:cNvSpPr>
              <p:nvPr/>
            </p:nvSpPr>
            <p:spPr bwMode="auto">
              <a:xfrm>
                <a:off x="3422" y="2168"/>
                <a:ext cx="615" cy="0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" name="Rectangle 176"/>
              <p:cNvSpPr>
                <a:spLocks noChangeArrowheads="1"/>
              </p:cNvSpPr>
              <p:nvPr/>
            </p:nvSpPr>
            <p:spPr bwMode="auto">
              <a:xfrm>
                <a:off x="3422" y="2168"/>
                <a:ext cx="615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" name="Line 177"/>
              <p:cNvSpPr>
                <a:spLocks noChangeShapeType="1"/>
              </p:cNvSpPr>
              <p:nvPr/>
            </p:nvSpPr>
            <p:spPr bwMode="auto">
              <a:xfrm>
                <a:off x="4041" y="2168"/>
                <a:ext cx="616" cy="0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" name="Rectangle 178"/>
              <p:cNvSpPr>
                <a:spLocks noChangeArrowheads="1"/>
              </p:cNvSpPr>
              <p:nvPr/>
            </p:nvSpPr>
            <p:spPr bwMode="auto">
              <a:xfrm>
                <a:off x="4041" y="2168"/>
                <a:ext cx="616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" name="Line 179"/>
              <p:cNvSpPr>
                <a:spLocks noChangeShapeType="1"/>
              </p:cNvSpPr>
              <p:nvPr/>
            </p:nvSpPr>
            <p:spPr bwMode="auto">
              <a:xfrm>
                <a:off x="469" y="2222"/>
                <a:ext cx="2329" cy="0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2" name="Rectangle 180"/>
              <p:cNvSpPr>
                <a:spLocks noChangeArrowheads="1"/>
              </p:cNvSpPr>
              <p:nvPr/>
            </p:nvSpPr>
            <p:spPr bwMode="auto">
              <a:xfrm>
                <a:off x="469" y="2222"/>
                <a:ext cx="2329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3" name="Line 181"/>
              <p:cNvSpPr>
                <a:spLocks noChangeShapeType="1"/>
              </p:cNvSpPr>
              <p:nvPr/>
            </p:nvSpPr>
            <p:spPr bwMode="auto">
              <a:xfrm>
                <a:off x="2802" y="2222"/>
                <a:ext cx="616" cy="0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4" name="Rectangle 182"/>
              <p:cNvSpPr>
                <a:spLocks noChangeArrowheads="1"/>
              </p:cNvSpPr>
              <p:nvPr/>
            </p:nvSpPr>
            <p:spPr bwMode="auto">
              <a:xfrm>
                <a:off x="2802" y="2222"/>
                <a:ext cx="616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" name="Line 183"/>
              <p:cNvSpPr>
                <a:spLocks noChangeShapeType="1"/>
              </p:cNvSpPr>
              <p:nvPr/>
            </p:nvSpPr>
            <p:spPr bwMode="auto">
              <a:xfrm>
                <a:off x="3422" y="2222"/>
                <a:ext cx="615" cy="0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" name="Rectangle 184"/>
              <p:cNvSpPr>
                <a:spLocks noChangeArrowheads="1"/>
              </p:cNvSpPr>
              <p:nvPr/>
            </p:nvSpPr>
            <p:spPr bwMode="auto">
              <a:xfrm>
                <a:off x="3422" y="2222"/>
                <a:ext cx="615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" name="Line 185"/>
              <p:cNvSpPr>
                <a:spLocks noChangeShapeType="1"/>
              </p:cNvSpPr>
              <p:nvPr/>
            </p:nvSpPr>
            <p:spPr bwMode="auto">
              <a:xfrm>
                <a:off x="4041" y="2222"/>
                <a:ext cx="616" cy="0"/>
              </a:xfrm>
              <a:prstGeom prst="line">
                <a:avLst/>
              </a:prstGeom>
              <a:noFill/>
              <a:ln w="0">
                <a:solidFill>
                  <a:srgbClr val="D4D4D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" name="Rectangle 186"/>
              <p:cNvSpPr>
                <a:spLocks noChangeArrowheads="1"/>
              </p:cNvSpPr>
              <p:nvPr/>
            </p:nvSpPr>
            <p:spPr bwMode="auto">
              <a:xfrm>
                <a:off x="4041" y="2222"/>
                <a:ext cx="616" cy="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" name="Line 187"/>
              <p:cNvSpPr>
                <a:spLocks noChangeShapeType="1"/>
              </p:cNvSpPr>
              <p:nvPr/>
            </p:nvSpPr>
            <p:spPr bwMode="auto">
              <a:xfrm>
                <a:off x="2798" y="2048"/>
                <a:ext cx="0" cy="29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" name="Rectangle 188"/>
              <p:cNvSpPr>
                <a:spLocks noChangeArrowheads="1"/>
              </p:cNvSpPr>
              <p:nvPr/>
            </p:nvSpPr>
            <p:spPr bwMode="auto">
              <a:xfrm>
                <a:off x="2798" y="2048"/>
                <a:ext cx="4" cy="29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" name="Line 189"/>
              <p:cNvSpPr>
                <a:spLocks noChangeShapeType="1"/>
              </p:cNvSpPr>
              <p:nvPr/>
            </p:nvSpPr>
            <p:spPr bwMode="auto">
              <a:xfrm>
                <a:off x="3418" y="2048"/>
                <a:ext cx="0" cy="29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" name="Rectangle 190"/>
              <p:cNvSpPr>
                <a:spLocks noChangeArrowheads="1"/>
              </p:cNvSpPr>
              <p:nvPr/>
            </p:nvSpPr>
            <p:spPr bwMode="auto">
              <a:xfrm>
                <a:off x="3418" y="2048"/>
                <a:ext cx="4" cy="29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" name="Line 191"/>
              <p:cNvSpPr>
                <a:spLocks noChangeShapeType="1"/>
              </p:cNvSpPr>
              <p:nvPr/>
            </p:nvSpPr>
            <p:spPr bwMode="auto">
              <a:xfrm>
                <a:off x="4037" y="2048"/>
                <a:ext cx="0" cy="29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Rectangle 192"/>
              <p:cNvSpPr>
                <a:spLocks noChangeArrowheads="1"/>
              </p:cNvSpPr>
              <p:nvPr/>
            </p:nvSpPr>
            <p:spPr bwMode="auto">
              <a:xfrm>
                <a:off x="4037" y="2048"/>
                <a:ext cx="4" cy="29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" name="Line 193"/>
              <p:cNvSpPr>
                <a:spLocks noChangeShapeType="1"/>
              </p:cNvSpPr>
              <p:nvPr/>
            </p:nvSpPr>
            <p:spPr bwMode="auto">
              <a:xfrm>
                <a:off x="4657" y="2048"/>
                <a:ext cx="0" cy="29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Rectangle 194"/>
              <p:cNvSpPr>
                <a:spLocks noChangeArrowheads="1"/>
              </p:cNvSpPr>
              <p:nvPr/>
            </p:nvSpPr>
            <p:spPr bwMode="auto">
              <a:xfrm>
                <a:off x="4657" y="2048"/>
                <a:ext cx="4" cy="29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" name="Line 195"/>
              <p:cNvSpPr>
                <a:spLocks noChangeShapeType="1"/>
              </p:cNvSpPr>
              <p:nvPr/>
            </p:nvSpPr>
            <p:spPr bwMode="auto">
              <a:xfrm>
                <a:off x="2798" y="2354"/>
                <a:ext cx="0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Rectangle 196"/>
              <p:cNvSpPr>
                <a:spLocks noChangeArrowheads="1"/>
              </p:cNvSpPr>
              <p:nvPr/>
            </p:nvSpPr>
            <p:spPr bwMode="auto">
              <a:xfrm>
                <a:off x="2798" y="2354"/>
                <a:ext cx="4" cy="4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" name="Line 197"/>
              <p:cNvSpPr>
                <a:spLocks noChangeShapeType="1"/>
              </p:cNvSpPr>
              <p:nvPr/>
            </p:nvSpPr>
            <p:spPr bwMode="auto">
              <a:xfrm>
                <a:off x="3418" y="2354"/>
                <a:ext cx="0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Rectangle 198"/>
              <p:cNvSpPr>
                <a:spLocks noChangeArrowheads="1"/>
              </p:cNvSpPr>
              <p:nvPr/>
            </p:nvSpPr>
            <p:spPr bwMode="auto">
              <a:xfrm>
                <a:off x="3418" y="2354"/>
                <a:ext cx="4" cy="4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" name="Line 199"/>
              <p:cNvSpPr>
                <a:spLocks noChangeShapeType="1"/>
              </p:cNvSpPr>
              <p:nvPr/>
            </p:nvSpPr>
            <p:spPr bwMode="auto">
              <a:xfrm>
                <a:off x="4037" y="2354"/>
                <a:ext cx="0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Rectangle 200"/>
              <p:cNvSpPr>
                <a:spLocks noChangeArrowheads="1"/>
              </p:cNvSpPr>
              <p:nvPr/>
            </p:nvSpPr>
            <p:spPr bwMode="auto">
              <a:xfrm>
                <a:off x="4037" y="2354"/>
                <a:ext cx="4" cy="4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" name="Line 201"/>
              <p:cNvSpPr>
                <a:spLocks noChangeShapeType="1"/>
              </p:cNvSpPr>
              <p:nvPr/>
            </p:nvSpPr>
            <p:spPr bwMode="auto">
              <a:xfrm>
                <a:off x="4657" y="2354"/>
                <a:ext cx="0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Rectangle 202"/>
              <p:cNvSpPr>
                <a:spLocks noChangeArrowheads="1"/>
              </p:cNvSpPr>
              <p:nvPr/>
            </p:nvSpPr>
            <p:spPr bwMode="auto">
              <a:xfrm>
                <a:off x="4657" y="2354"/>
                <a:ext cx="4" cy="4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" name="Rectangle 203"/>
              <p:cNvSpPr>
                <a:spLocks noChangeArrowheads="1"/>
              </p:cNvSpPr>
              <p:nvPr/>
            </p:nvSpPr>
            <p:spPr bwMode="auto">
              <a:xfrm>
                <a:off x="457" y="581"/>
                <a:ext cx="12" cy="195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6" name="Line 205"/>
            <p:cNvSpPr>
              <a:spLocks noChangeShapeType="1"/>
            </p:cNvSpPr>
            <p:nvPr/>
          </p:nvSpPr>
          <p:spPr bwMode="auto">
            <a:xfrm>
              <a:off x="461" y="2536"/>
              <a:ext cx="0" cy="113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Rectangle 206"/>
            <p:cNvSpPr>
              <a:spLocks noChangeArrowheads="1"/>
            </p:cNvSpPr>
            <p:nvPr/>
          </p:nvSpPr>
          <p:spPr bwMode="auto">
            <a:xfrm>
              <a:off x="461" y="2536"/>
              <a:ext cx="4" cy="1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Line 207"/>
            <p:cNvSpPr>
              <a:spLocks noChangeShapeType="1"/>
            </p:cNvSpPr>
            <p:nvPr/>
          </p:nvSpPr>
          <p:spPr bwMode="auto">
            <a:xfrm>
              <a:off x="2798" y="2412"/>
              <a:ext cx="0" cy="1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Rectangle 208"/>
            <p:cNvSpPr>
              <a:spLocks noChangeArrowheads="1"/>
            </p:cNvSpPr>
            <p:nvPr/>
          </p:nvSpPr>
          <p:spPr bwMode="auto">
            <a:xfrm>
              <a:off x="2798" y="2412"/>
              <a:ext cx="4" cy="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Line 209"/>
            <p:cNvSpPr>
              <a:spLocks noChangeShapeType="1"/>
            </p:cNvSpPr>
            <p:nvPr/>
          </p:nvSpPr>
          <p:spPr bwMode="auto">
            <a:xfrm>
              <a:off x="3418" y="2412"/>
              <a:ext cx="0" cy="1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Rectangle 210"/>
            <p:cNvSpPr>
              <a:spLocks noChangeArrowheads="1"/>
            </p:cNvSpPr>
            <p:nvPr/>
          </p:nvSpPr>
          <p:spPr bwMode="auto">
            <a:xfrm>
              <a:off x="3418" y="2412"/>
              <a:ext cx="4" cy="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Line 211"/>
            <p:cNvSpPr>
              <a:spLocks noChangeShapeType="1"/>
            </p:cNvSpPr>
            <p:nvPr/>
          </p:nvSpPr>
          <p:spPr bwMode="auto">
            <a:xfrm>
              <a:off x="4037" y="2412"/>
              <a:ext cx="0" cy="1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Rectangle 212"/>
            <p:cNvSpPr>
              <a:spLocks noChangeArrowheads="1"/>
            </p:cNvSpPr>
            <p:nvPr/>
          </p:nvSpPr>
          <p:spPr bwMode="auto">
            <a:xfrm>
              <a:off x="4037" y="2412"/>
              <a:ext cx="4" cy="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Line 213"/>
            <p:cNvSpPr>
              <a:spLocks noChangeShapeType="1"/>
            </p:cNvSpPr>
            <p:nvPr/>
          </p:nvSpPr>
          <p:spPr bwMode="auto">
            <a:xfrm>
              <a:off x="4657" y="2412"/>
              <a:ext cx="0" cy="1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Rectangle 214"/>
            <p:cNvSpPr>
              <a:spLocks noChangeArrowheads="1"/>
            </p:cNvSpPr>
            <p:nvPr/>
          </p:nvSpPr>
          <p:spPr bwMode="auto">
            <a:xfrm>
              <a:off x="4657" y="2412"/>
              <a:ext cx="4" cy="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Rectangle 215"/>
            <p:cNvSpPr>
              <a:spLocks noChangeArrowheads="1"/>
            </p:cNvSpPr>
            <p:nvPr/>
          </p:nvSpPr>
          <p:spPr bwMode="auto">
            <a:xfrm>
              <a:off x="5272" y="593"/>
              <a:ext cx="12" cy="194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Line 216"/>
            <p:cNvSpPr>
              <a:spLocks noChangeShapeType="1"/>
            </p:cNvSpPr>
            <p:nvPr/>
          </p:nvSpPr>
          <p:spPr bwMode="auto">
            <a:xfrm>
              <a:off x="469" y="2870"/>
              <a:ext cx="232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Rectangle 217"/>
            <p:cNvSpPr>
              <a:spLocks noChangeArrowheads="1"/>
            </p:cNvSpPr>
            <p:nvPr/>
          </p:nvSpPr>
          <p:spPr bwMode="auto">
            <a:xfrm>
              <a:off x="469" y="2870"/>
              <a:ext cx="232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Line 218"/>
            <p:cNvSpPr>
              <a:spLocks noChangeShapeType="1"/>
            </p:cNvSpPr>
            <p:nvPr/>
          </p:nvSpPr>
          <p:spPr bwMode="auto">
            <a:xfrm>
              <a:off x="2798" y="2536"/>
              <a:ext cx="0" cy="113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Rectangle 219"/>
            <p:cNvSpPr>
              <a:spLocks noChangeArrowheads="1"/>
            </p:cNvSpPr>
            <p:nvPr/>
          </p:nvSpPr>
          <p:spPr bwMode="auto">
            <a:xfrm>
              <a:off x="2798" y="2536"/>
              <a:ext cx="4" cy="1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Line 220"/>
            <p:cNvSpPr>
              <a:spLocks noChangeShapeType="1"/>
            </p:cNvSpPr>
            <p:nvPr/>
          </p:nvSpPr>
          <p:spPr bwMode="auto">
            <a:xfrm>
              <a:off x="3418" y="2536"/>
              <a:ext cx="0" cy="113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Rectangle 221"/>
            <p:cNvSpPr>
              <a:spLocks noChangeArrowheads="1"/>
            </p:cNvSpPr>
            <p:nvPr/>
          </p:nvSpPr>
          <p:spPr bwMode="auto">
            <a:xfrm>
              <a:off x="3418" y="2536"/>
              <a:ext cx="4" cy="1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Line 222"/>
            <p:cNvSpPr>
              <a:spLocks noChangeShapeType="1"/>
            </p:cNvSpPr>
            <p:nvPr/>
          </p:nvSpPr>
          <p:spPr bwMode="auto">
            <a:xfrm>
              <a:off x="2802" y="2870"/>
              <a:ext cx="123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Rectangle 223"/>
            <p:cNvSpPr>
              <a:spLocks noChangeArrowheads="1"/>
            </p:cNvSpPr>
            <p:nvPr/>
          </p:nvSpPr>
          <p:spPr bwMode="auto">
            <a:xfrm>
              <a:off x="2802" y="2870"/>
              <a:ext cx="123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Line 224"/>
            <p:cNvSpPr>
              <a:spLocks noChangeShapeType="1"/>
            </p:cNvSpPr>
            <p:nvPr/>
          </p:nvSpPr>
          <p:spPr bwMode="auto">
            <a:xfrm>
              <a:off x="4037" y="2536"/>
              <a:ext cx="0" cy="113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Rectangle 225"/>
            <p:cNvSpPr>
              <a:spLocks noChangeArrowheads="1"/>
            </p:cNvSpPr>
            <p:nvPr/>
          </p:nvSpPr>
          <p:spPr bwMode="auto">
            <a:xfrm>
              <a:off x="4037" y="2536"/>
              <a:ext cx="4" cy="1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Line 226"/>
            <p:cNvSpPr>
              <a:spLocks noChangeShapeType="1"/>
            </p:cNvSpPr>
            <p:nvPr/>
          </p:nvSpPr>
          <p:spPr bwMode="auto">
            <a:xfrm>
              <a:off x="4041" y="2870"/>
              <a:ext cx="61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Rectangle 227"/>
            <p:cNvSpPr>
              <a:spLocks noChangeArrowheads="1"/>
            </p:cNvSpPr>
            <p:nvPr/>
          </p:nvSpPr>
          <p:spPr bwMode="auto">
            <a:xfrm>
              <a:off x="4041" y="2870"/>
              <a:ext cx="61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Line 228"/>
            <p:cNvSpPr>
              <a:spLocks noChangeShapeType="1"/>
            </p:cNvSpPr>
            <p:nvPr/>
          </p:nvSpPr>
          <p:spPr bwMode="auto">
            <a:xfrm>
              <a:off x="4657" y="2536"/>
              <a:ext cx="0" cy="113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Rectangle 229"/>
            <p:cNvSpPr>
              <a:spLocks noChangeArrowheads="1"/>
            </p:cNvSpPr>
            <p:nvPr/>
          </p:nvSpPr>
          <p:spPr bwMode="auto">
            <a:xfrm>
              <a:off x="4657" y="2536"/>
              <a:ext cx="4" cy="1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Line 230"/>
            <p:cNvSpPr>
              <a:spLocks noChangeShapeType="1"/>
            </p:cNvSpPr>
            <p:nvPr/>
          </p:nvSpPr>
          <p:spPr bwMode="auto">
            <a:xfrm>
              <a:off x="5276" y="2536"/>
              <a:ext cx="0" cy="113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Rectangle 231"/>
            <p:cNvSpPr>
              <a:spLocks noChangeArrowheads="1"/>
            </p:cNvSpPr>
            <p:nvPr/>
          </p:nvSpPr>
          <p:spPr bwMode="auto">
            <a:xfrm>
              <a:off x="5276" y="2536"/>
              <a:ext cx="4" cy="1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Line 232"/>
            <p:cNvSpPr>
              <a:spLocks noChangeShapeType="1"/>
            </p:cNvSpPr>
            <p:nvPr/>
          </p:nvSpPr>
          <p:spPr bwMode="auto">
            <a:xfrm>
              <a:off x="469" y="3118"/>
              <a:ext cx="232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Rectangle 233"/>
            <p:cNvSpPr>
              <a:spLocks noChangeArrowheads="1"/>
            </p:cNvSpPr>
            <p:nvPr/>
          </p:nvSpPr>
          <p:spPr bwMode="auto">
            <a:xfrm>
              <a:off x="469" y="3118"/>
              <a:ext cx="232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Line 234"/>
            <p:cNvSpPr>
              <a:spLocks noChangeShapeType="1"/>
            </p:cNvSpPr>
            <p:nvPr/>
          </p:nvSpPr>
          <p:spPr bwMode="auto">
            <a:xfrm>
              <a:off x="2798" y="2870"/>
              <a:ext cx="0" cy="2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Rectangle 235"/>
            <p:cNvSpPr>
              <a:spLocks noChangeArrowheads="1"/>
            </p:cNvSpPr>
            <p:nvPr/>
          </p:nvSpPr>
          <p:spPr bwMode="auto">
            <a:xfrm>
              <a:off x="2798" y="2870"/>
              <a:ext cx="4" cy="24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Line 236"/>
            <p:cNvSpPr>
              <a:spLocks noChangeShapeType="1"/>
            </p:cNvSpPr>
            <p:nvPr/>
          </p:nvSpPr>
          <p:spPr bwMode="auto">
            <a:xfrm>
              <a:off x="3418" y="2874"/>
              <a:ext cx="0" cy="2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Rectangle 237"/>
            <p:cNvSpPr>
              <a:spLocks noChangeArrowheads="1"/>
            </p:cNvSpPr>
            <p:nvPr/>
          </p:nvSpPr>
          <p:spPr bwMode="auto">
            <a:xfrm>
              <a:off x="3418" y="2874"/>
              <a:ext cx="4" cy="24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Line 238"/>
            <p:cNvSpPr>
              <a:spLocks noChangeShapeType="1"/>
            </p:cNvSpPr>
            <p:nvPr/>
          </p:nvSpPr>
          <p:spPr bwMode="auto">
            <a:xfrm>
              <a:off x="4037" y="2870"/>
              <a:ext cx="0" cy="2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Rectangle 239"/>
            <p:cNvSpPr>
              <a:spLocks noChangeArrowheads="1"/>
            </p:cNvSpPr>
            <p:nvPr/>
          </p:nvSpPr>
          <p:spPr bwMode="auto">
            <a:xfrm>
              <a:off x="4037" y="2870"/>
              <a:ext cx="4" cy="24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Line 240"/>
            <p:cNvSpPr>
              <a:spLocks noChangeShapeType="1"/>
            </p:cNvSpPr>
            <p:nvPr/>
          </p:nvSpPr>
          <p:spPr bwMode="auto">
            <a:xfrm>
              <a:off x="3418" y="3122"/>
              <a:ext cx="0" cy="1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Rectangle 241"/>
            <p:cNvSpPr>
              <a:spLocks noChangeArrowheads="1"/>
            </p:cNvSpPr>
            <p:nvPr/>
          </p:nvSpPr>
          <p:spPr bwMode="auto">
            <a:xfrm>
              <a:off x="3418" y="3122"/>
              <a:ext cx="4" cy="1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Line 242"/>
            <p:cNvSpPr>
              <a:spLocks noChangeShapeType="1"/>
            </p:cNvSpPr>
            <p:nvPr/>
          </p:nvSpPr>
          <p:spPr bwMode="auto">
            <a:xfrm>
              <a:off x="469" y="3243"/>
              <a:ext cx="356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Rectangle 243"/>
            <p:cNvSpPr>
              <a:spLocks noChangeArrowheads="1"/>
            </p:cNvSpPr>
            <p:nvPr/>
          </p:nvSpPr>
          <p:spPr bwMode="auto">
            <a:xfrm>
              <a:off x="469" y="3243"/>
              <a:ext cx="3568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Line 244"/>
            <p:cNvSpPr>
              <a:spLocks noChangeShapeType="1"/>
            </p:cNvSpPr>
            <p:nvPr/>
          </p:nvSpPr>
          <p:spPr bwMode="auto">
            <a:xfrm>
              <a:off x="2798" y="3122"/>
              <a:ext cx="0" cy="2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Rectangle 245"/>
            <p:cNvSpPr>
              <a:spLocks noChangeArrowheads="1"/>
            </p:cNvSpPr>
            <p:nvPr/>
          </p:nvSpPr>
          <p:spPr bwMode="auto">
            <a:xfrm>
              <a:off x="2798" y="3122"/>
              <a:ext cx="4" cy="24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Line 246"/>
            <p:cNvSpPr>
              <a:spLocks noChangeShapeType="1"/>
            </p:cNvSpPr>
            <p:nvPr/>
          </p:nvSpPr>
          <p:spPr bwMode="auto">
            <a:xfrm>
              <a:off x="3418" y="3246"/>
              <a:ext cx="0" cy="1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Rectangle 247"/>
            <p:cNvSpPr>
              <a:spLocks noChangeArrowheads="1"/>
            </p:cNvSpPr>
            <p:nvPr/>
          </p:nvSpPr>
          <p:spPr bwMode="auto">
            <a:xfrm>
              <a:off x="3418" y="3246"/>
              <a:ext cx="4" cy="1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Line 248"/>
            <p:cNvSpPr>
              <a:spLocks noChangeShapeType="1"/>
            </p:cNvSpPr>
            <p:nvPr/>
          </p:nvSpPr>
          <p:spPr bwMode="auto">
            <a:xfrm>
              <a:off x="4037" y="3122"/>
              <a:ext cx="0" cy="2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Rectangle 249"/>
            <p:cNvSpPr>
              <a:spLocks noChangeArrowheads="1"/>
            </p:cNvSpPr>
            <p:nvPr/>
          </p:nvSpPr>
          <p:spPr bwMode="auto">
            <a:xfrm>
              <a:off x="4037" y="3122"/>
              <a:ext cx="4" cy="24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Line 250"/>
            <p:cNvSpPr>
              <a:spLocks noChangeShapeType="1"/>
            </p:cNvSpPr>
            <p:nvPr/>
          </p:nvSpPr>
          <p:spPr bwMode="auto">
            <a:xfrm>
              <a:off x="4657" y="2870"/>
              <a:ext cx="0" cy="49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Rectangle 251"/>
            <p:cNvSpPr>
              <a:spLocks noChangeArrowheads="1"/>
            </p:cNvSpPr>
            <p:nvPr/>
          </p:nvSpPr>
          <p:spPr bwMode="auto">
            <a:xfrm>
              <a:off x="4657" y="2870"/>
              <a:ext cx="4" cy="4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Rectangle 252"/>
            <p:cNvSpPr>
              <a:spLocks noChangeArrowheads="1"/>
            </p:cNvSpPr>
            <p:nvPr/>
          </p:nvSpPr>
          <p:spPr bwMode="auto">
            <a:xfrm>
              <a:off x="457" y="2649"/>
              <a:ext cx="12" cy="90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Line 253"/>
            <p:cNvSpPr>
              <a:spLocks noChangeShapeType="1"/>
            </p:cNvSpPr>
            <p:nvPr/>
          </p:nvSpPr>
          <p:spPr bwMode="auto">
            <a:xfrm>
              <a:off x="2798" y="3429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Rectangle 254"/>
            <p:cNvSpPr>
              <a:spLocks noChangeArrowheads="1"/>
            </p:cNvSpPr>
            <p:nvPr/>
          </p:nvSpPr>
          <p:spPr bwMode="auto">
            <a:xfrm>
              <a:off x="2798" y="3429"/>
              <a:ext cx="4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Line 255"/>
            <p:cNvSpPr>
              <a:spLocks noChangeShapeType="1"/>
            </p:cNvSpPr>
            <p:nvPr/>
          </p:nvSpPr>
          <p:spPr bwMode="auto">
            <a:xfrm>
              <a:off x="3418" y="3429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Rectangle 256"/>
            <p:cNvSpPr>
              <a:spLocks noChangeArrowheads="1"/>
            </p:cNvSpPr>
            <p:nvPr/>
          </p:nvSpPr>
          <p:spPr bwMode="auto">
            <a:xfrm>
              <a:off x="3418" y="3429"/>
              <a:ext cx="4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Line 257"/>
            <p:cNvSpPr>
              <a:spLocks noChangeShapeType="1"/>
            </p:cNvSpPr>
            <p:nvPr/>
          </p:nvSpPr>
          <p:spPr bwMode="auto">
            <a:xfrm>
              <a:off x="4037" y="3429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Rectangle 258"/>
            <p:cNvSpPr>
              <a:spLocks noChangeArrowheads="1"/>
            </p:cNvSpPr>
            <p:nvPr/>
          </p:nvSpPr>
          <p:spPr bwMode="auto">
            <a:xfrm>
              <a:off x="4037" y="3429"/>
              <a:ext cx="4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Line 259"/>
            <p:cNvSpPr>
              <a:spLocks noChangeShapeType="1"/>
            </p:cNvSpPr>
            <p:nvPr/>
          </p:nvSpPr>
          <p:spPr bwMode="auto">
            <a:xfrm>
              <a:off x="4657" y="3429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Rectangle 260"/>
            <p:cNvSpPr>
              <a:spLocks noChangeArrowheads="1"/>
            </p:cNvSpPr>
            <p:nvPr/>
          </p:nvSpPr>
          <p:spPr bwMode="auto">
            <a:xfrm>
              <a:off x="4657" y="3429"/>
              <a:ext cx="4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Rectangle 261"/>
            <p:cNvSpPr>
              <a:spLocks noChangeArrowheads="1"/>
            </p:cNvSpPr>
            <p:nvPr/>
          </p:nvSpPr>
          <p:spPr bwMode="auto">
            <a:xfrm>
              <a:off x="5272" y="2661"/>
              <a:ext cx="12" cy="89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Rectangle 262"/>
            <p:cNvSpPr>
              <a:spLocks noChangeArrowheads="1"/>
            </p:cNvSpPr>
            <p:nvPr/>
          </p:nvSpPr>
          <p:spPr bwMode="auto">
            <a:xfrm>
              <a:off x="469" y="581"/>
              <a:ext cx="4815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Line 263"/>
            <p:cNvSpPr>
              <a:spLocks noChangeShapeType="1"/>
            </p:cNvSpPr>
            <p:nvPr/>
          </p:nvSpPr>
          <p:spPr bwMode="auto">
            <a:xfrm>
              <a:off x="469" y="802"/>
              <a:ext cx="480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Rectangle 264"/>
            <p:cNvSpPr>
              <a:spLocks noChangeArrowheads="1"/>
            </p:cNvSpPr>
            <p:nvPr/>
          </p:nvSpPr>
          <p:spPr bwMode="auto">
            <a:xfrm>
              <a:off x="469" y="802"/>
              <a:ext cx="480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Line 265"/>
            <p:cNvSpPr>
              <a:spLocks noChangeShapeType="1"/>
            </p:cNvSpPr>
            <p:nvPr/>
          </p:nvSpPr>
          <p:spPr bwMode="auto">
            <a:xfrm>
              <a:off x="469" y="1051"/>
              <a:ext cx="480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Rectangle 266"/>
            <p:cNvSpPr>
              <a:spLocks noChangeArrowheads="1"/>
            </p:cNvSpPr>
            <p:nvPr/>
          </p:nvSpPr>
          <p:spPr bwMode="auto">
            <a:xfrm>
              <a:off x="469" y="1051"/>
              <a:ext cx="480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Line 267"/>
            <p:cNvSpPr>
              <a:spLocks noChangeShapeType="1"/>
            </p:cNvSpPr>
            <p:nvPr/>
          </p:nvSpPr>
          <p:spPr bwMode="auto">
            <a:xfrm>
              <a:off x="4037" y="1175"/>
              <a:ext cx="123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Rectangle 268"/>
            <p:cNvSpPr>
              <a:spLocks noChangeArrowheads="1"/>
            </p:cNvSpPr>
            <p:nvPr/>
          </p:nvSpPr>
          <p:spPr bwMode="auto">
            <a:xfrm>
              <a:off x="4037" y="1175"/>
              <a:ext cx="123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Line 269"/>
            <p:cNvSpPr>
              <a:spLocks noChangeShapeType="1"/>
            </p:cNvSpPr>
            <p:nvPr/>
          </p:nvSpPr>
          <p:spPr bwMode="auto">
            <a:xfrm>
              <a:off x="4037" y="1299"/>
              <a:ext cx="123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Rectangle 270"/>
            <p:cNvSpPr>
              <a:spLocks noChangeArrowheads="1"/>
            </p:cNvSpPr>
            <p:nvPr/>
          </p:nvSpPr>
          <p:spPr bwMode="auto">
            <a:xfrm>
              <a:off x="4037" y="1299"/>
              <a:ext cx="123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Line 271"/>
            <p:cNvSpPr>
              <a:spLocks noChangeShapeType="1"/>
            </p:cNvSpPr>
            <p:nvPr/>
          </p:nvSpPr>
          <p:spPr bwMode="auto">
            <a:xfrm>
              <a:off x="4037" y="1423"/>
              <a:ext cx="123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Rectangle 272"/>
            <p:cNvSpPr>
              <a:spLocks noChangeArrowheads="1"/>
            </p:cNvSpPr>
            <p:nvPr/>
          </p:nvSpPr>
          <p:spPr bwMode="auto">
            <a:xfrm>
              <a:off x="4037" y="1423"/>
              <a:ext cx="123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Line 273"/>
            <p:cNvSpPr>
              <a:spLocks noChangeShapeType="1"/>
            </p:cNvSpPr>
            <p:nvPr/>
          </p:nvSpPr>
          <p:spPr bwMode="auto">
            <a:xfrm>
              <a:off x="4037" y="1547"/>
              <a:ext cx="123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Rectangle 274"/>
            <p:cNvSpPr>
              <a:spLocks noChangeArrowheads="1"/>
            </p:cNvSpPr>
            <p:nvPr/>
          </p:nvSpPr>
          <p:spPr bwMode="auto">
            <a:xfrm>
              <a:off x="4037" y="1547"/>
              <a:ext cx="123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Line 275"/>
            <p:cNvSpPr>
              <a:spLocks noChangeShapeType="1"/>
            </p:cNvSpPr>
            <p:nvPr/>
          </p:nvSpPr>
          <p:spPr bwMode="auto">
            <a:xfrm>
              <a:off x="4037" y="1671"/>
              <a:ext cx="123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Rectangle 276"/>
            <p:cNvSpPr>
              <a:spLocks noChangeArrowheads="1"/>
            </p:cNvSpPr>
            <p:nvPr/>
          </p:nvSpPr>
          <p:spPr bwMode="auto">
            <a:xfrm>
              <a:off x="4037" y="1671"/>
              <a:ext cx="123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Line 277"/>
            <p:cNvSpPr>
              <a:spLocks noChangeShapeType="1"/>
            </p:cNvSpPr>
            <p:nvPr/>
          </p:nvSpPr>
          <p:spPr bwMode="auto">
            <a:xfrm>
              <a:off x="4037" y="1795"/>
              <a:ext cx="123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Rectangle 278"/>
            <p:cNvSpPr>
              <a:spLocks noChangeArrowheads="1"/>
            </p:cNvSpPr>
            <p:nvPr/>
          </p:nvSpPr>
          <p:spPr bwMode="auto">
            <a:xfrm>
              <a:off x="4037" y="1795"/>
              <a:ext cx="123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Line 279"/>
            <p:cNvSpPr>
              <a:spLocks noChangeShapeType="1"/>
            </p:cNvSpPr>
            <p:nvPr/>
          </p:nvSpPr>
          <p:spPr bwMode="auto">
            <a:xfrm>
              <a:off x="4037" y="1920"/>
              <a:ext cx="123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Rectangle 280"/>
            <p:cNvSpPr>
              <a:spLocks noChangeArrowheads="1"/>
            </p:cNvSpPr>
            <p:nvPr/>
          </p:nvSpPr>
          <p:spPr bwMode="auto">
            <a:xfrm>
              <a:off x="4037" y="1920"/>
              <a:ext cx="1235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Rectangle 281"/>
            <p:cNvSpPr>
              <a:spLocks noChangeArrowheads="1"/>
            </p:cNvSpPr>
            <p:nvPr/>
          </p:nvSpPr>
          <p:spPr bwMode="auto">
            <a:xfrm>
              <a:off x="469" y="2040"/>
              <a:ext cx="4803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Line 282"/>
            <p:cNvSpPr>
              <a:spLocks noChangeShapeType="1"/>
            </p:cNvSpPr>
            <p:nvPr/>
          </p:nvSpPr>
          <p:spPr bwMode="auto">
            <a:xfrm>
              <a:off x="4661" y="2168"/>
              <a:ext cx="611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Rectangle 283"/>
            <p:cNvSpPr>
              <a:spLocks noChangeArrowheads="1"/>
            </p:cNvSpPr>
            <p:nvPr/>
          </p:nvSpPr>
          <p:spPr bwMode="auto">
            <a:xfrm>
              <a:off x="4661" y="2168"/>
              <a:ext cx="611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Line 284"/>
            <p:cNvSpPr>
              <a:spLocks noChangeShapeType="1"/>
            </p:cNvSpPr>
            <p:nvPr/>
          </p:nvSpPr>
          <p:spPr bwMode="auto">
            <a:xfrm>
              <a:off x="4661" y="2222"/>
              <a:ext cx="611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Rectangle 285"/>
            <p:cNvSpPr>
              <a:spLocks noChangeArrowheads="1"/>
            </p:cNvSpPr>
            <p:nvPr/>
          </p:nvSpPr>
          <p:spPr bwMode="auto">
            <a:xfrm>
              <a:off x="4661" y="2222"/>
              <a:ext cx="611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Rectangle 286"/>
            <p:cNvSpPr>
              <a:spLocks noChangeArrowheads="1"/>
            </p:cNvSpPr>
            <p:nvPr/>
          </p:nvSpPr>
          <p:spPr bwMode="auto">
            <a:xfrm>
              <a:off x="469" y="2346"/>
              <a:ext cx="4803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Line 287"/>
            <p:cNvSpPr>
              <a:spLocks noChangeShapeType="1"/>
            </p:cNvSpPr>
            <p:nvPr/>
          </p:nvSpPr>
          <p:spPr bwMode="auto">
            <a:xfrm>
              <a:off x="469" y="2401"/>
              <a:ext cx="480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Rectangle 288"/>
            <p:cNvSpPr>
              <a:spLocks noChangeArrowheads="1"/>
            </p:cNvSpPr>
            <p:nvPr/>
          </p:nvSpPr>
          <p:spPr bwMode="auto">
            <a:xfrm>
              <a:off x="469" y="2401"/>
              <a:ext cx="480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Line 289"/>
            <p:cNvSpPr>
              <a:spLocks noChangeShapeType="1"/>
            </p:cNvSpPr>
            <p:nvPr/>
          </p:nvSpPr>
          <p:spPr bwMode="auto">
            <a:xfrm>
              <a:off x="469" y="2408"/>
              <a:ext cx="480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Rectangle 290"/>
            <p:cNvSpPr>
              <a:spLocks noChangeArrowheads="1"/>
            </p:cNvSpPr>
            <p:nvPr/>
          </p:nvSpPr>
          <p:spPr bwMode="auto">
            <a:xfrm>
              <a:off x="469" y="2408"/>
              <a:ext cx="480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Rectangle 291"/>
            <p:cNvSpPr>
              <a:spLocks noChangeArrowheads="1"/>
            </p:cNvSpPr>
            <p:nvPr/>
          </p:nvSpPr>
          <p:spPr bwMode="auto">
            <a:xfrm>
              <a:off x="469" y="2525"/>
              <a:ext cx="481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Rectangle 292"/>
            <p:cNvSpPr>
              <a:spLocks noChangeArrowheads="1"/>
            </p:cNvSpPr>
            <p:nvPr/>
          </p:nvSpPr>
          <p:spPr bwMode="auto">
            <a:xfrm>
              <a:off x="469" y="2649"/>
              <a:ext cx="4815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Line 293"/>
            <p:cNvSpPr>
              <a:spLocks noChangeShapeType="1"/>
            </p:cNvSpPr>
            <p:nvPr/>
          </p:nvSpPr>
          <p:spPr bwMode="auto">
            <a:xfrm>
              <a:off x="4661" y="2870"/>
              <a:ext cx="61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Rectangle 294"/>
            <p:cNvSpPr>
              <a:spLocks noChangeArrowheads="1"/>
            </p:cNvSpPr>
            <p:nvPr/>
          </p:nvSpPr>
          <p:spPr bwMode="auto">
            <a:xfrm>
              <a:off x="4661" y="2870"/>
              <a:ext cx="611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Line 295"/>
            <p:cNvSpPr>
              <a:spLocks noChangeShapeType="1"/>
            </p:cNvSpPr>
            <p:nvPr/>
          </p:nvSpPr>
          <p:spPr bwMode="auto">
            <a:xfrm>
              <a:off x="2798" y="3118"/>
              <a:ext cx="247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Rectangle 296"/>
            <p:cNvSpPr>
              <a:spLocks noChangeArrowheads="1"/>
            </p:cNvSpPr>
            <p:nvPr/>
          </p:nvSpPr>
          <p:spPr bwMode="auto">
            <a:xfrm>
              <a:off x="2798" y="3118"/>
              <a:ext cx="247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Line 297"/>
            <p:cNvSpPr>
              <a:spLocks noChangeShapeType="1"/>
            </p:cNvSpPr>
            <p:nvPr/>
          </p:nvSpPr>
          <p:spPr bwMode="auto">
            <a:xfrm>
              <a:off x="4041" y="3243"/>
              <a:ext cx="123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9" name="Rectangle 298"/>
            <p:cNvSpPr>
              <a:spLocks noChangeArrowheads="1"/>
            </p:cNvSpPr>
            <p:nvPr/>
          </p:nvSpPr>
          <p:spPr bwMode="auto">
            <a:xfrm>
              <a:off x="4041" y="3243"/>
              <a:ext cx="1231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0" name="Rectangle 299"/>
            <p:cNvSpPr>
              <a:spLocks noChangeArrowheads="1"/>
            </p:cNvSpPr>
            <p:nvPr/>
          </p:nvSpPr>
          <p:spPr bwMode="auto">
            <a:xfrm>
              <a:off x="469" y="3363"/>
              <a:ext cx="4803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1" name="Line 300"/>
            <p:cNvSpPr>
              <a:spLocks noChangeShapeType="1"/>
            </p:cNvSpPr>
            <p:nvPr/>
          </p:nvSpPr>
          <p:spPr bwMode="auto">
            <a:xfrm>
              <a:off x="469" y="3417"/>
              <a:ext cx="480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2" name="Rectangle 301"/>
            <p:cNvSpPr>
              <a:spLocks noChangeArrowheads="1"/>
            </p:cNvSpPr>
            <p:nvPr/>
          </p:nvSpPr>
          <p:spPr bwMode="auto">
            <a:xfrm>
              <a:off x="469" y="3417"/>
              <a:ext cx="480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Line 302"/>
            <p:cNvSpPr>
              <a:spLocks noChangeShapeType="1"/>
            </p:cNvSpPr>
            <p:nvPr/>
          </p:nvSpPr>
          <p:spPr bwMode="auto">
            <a:xfrm>
              <a:off x="469" y="3425"/>
              <a:ext cx="480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4" name="Rectangle 303"/>
            <p:cNvSpPr>
              <a:spLocks noChangeArrowheads="1"/>
            </p:cNvSpPr>
            <p:nvPr/>
          </p:nvSpPr>
          <p:spPr bwMode="auto">
            <a:xfrm>
              <a:off x="469" y="3425"/>
              <a:ext cx="480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5" name="Rectangle 304"/>
            <p:cNvSpPr>
              <a:spLocks noChangeArrowheads="1"/>
            </p:cNvSpPr>
            <p:nvPr/>
          </p:nvSpPr>
          <p:spPr bwMode="auto">
            <a:xfrm>
              <a:off x="469" y="3541"/>
              <a:ext cx="4815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16" name="Title 1"/>
          <p:cNvSpPr>
            <a:spLocks noGrp="1"/>
          </p:cNvSpPr>
          <p:nvPr>
            <p:ph type="title"/>
          </p:nvPr>
        </p:nvSpPr>
        <p:spPr>
          <a:xfrm>
            <a:off x="780898" y="205210"/>
            <a:ext cx="7543800" cy="9144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Administrative &amp; Capital Budgets</a:t>
            </a:r>
            <a:endParaRPr lang="en-US" sz="3600" b="1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42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4821">
        <p14:reveal/>
      </p:transition>
    </mc:Choice>
    <mc:Fallback xmlns="">
      <p:transition spd="slow" advTm="448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578" y="1524000"/>
            <a:ext cx="8268439" cy="2667000"/>
          </a:xfrm>
          <a:prstGeom prst="rect">
            <a:avLst/>
          </a:prstGeom>
        </p:spPr>
      </p:pic>
      <p:sp>
        <p:nvSpPr>
          <p:cNvPr id="316" name="Title 1"/>
          <p:cNvSpPr>
            <a:spLocks noGrp="1"/>
          </p:cNvSpPr>
          <p:nvPr>
            <p:ph type="title"/>
          </p:nvPr>
        </p:nvSpPr>
        <p:spPr>
          <a:xfrm>
            <a:off x="780898" y="205210"/>
            <a:ext cx="7543800" cy="9144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Total Administrative &amp; Capital</a:t>
            </a:r>
            <a:endParaRPr lang="en-US" sz="3600" b="1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62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1981">
        <p14:reveal/>
      </p:transition>
    </mc:Choice>
    <mc:Fallback xmlns="">
      <p:transition spd="slow" advTm="519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1000" y="457200"/>
            <a:ext cx="82296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700" b="1" dirty="0"/>
              <a:t>Resident Weighted Average Daily Attendance (</a:t>
            </a:r>
            <a:r>
              <a:rPr lang="en-US" sz="2700" b="1" dirty="0" smtClean="0"/>
              <a:t>RWADA)</a:t>
            </a:r>
            <a:endParaRPr lang="en-US" sz="2700" b="1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160731"/>
              </p:ext>
            </p:extLst>
          </p:nvPr>
        </p:nvGraphicFramePr>
        <p:xfrm>
          <a:off x="360218" y="1371600"/>
          <a:ext cx="8476533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Worksheet" r:id="rId5" imgW="6832649" imgH="3378259" progId="Excel.Sheet.12">
                  <p:embed/>
                </p:oleObj>
              </mc:Choice>
              <mc:Fallback>
                <p:oleObj name="Worksheet" r:id="rId5" imgW="6832649" imgH="337825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0218" y="1371600"/>
                        <a:ext cx="8476533" cy="457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8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7198">
        <p14:reveal/>
      </p:transition>
    </mc:Choice>
    <mc:Fallback xmlns="">
      <p:transition spd="slow" advTm="471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6324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/>
              <a:t>Administrative &amp; Capital Billings</a:t>
            </a:r>
            <a:endParaRPr lang="en-US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5851106"/>
            <a:ext cx="85186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143000"/>
            <a:ext cx="8077200" cy="4941286"/>
          </a:xfrm>
          <a:prstGeom prst="rect">
            <a:avLst/>
          </a:prstGeom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3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5275">
        <p14:reveal/>
      </p:transition>
    </mc:Choice>
    <mc:Fallback xmlns="">
      <p:transition spd="slow" advTm="552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747427"/>
            <a:ext cx="8382000" cy="5119973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16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101">
        <p14:reveal/>
      </p:transition>
    </mc:Choice>
    <mc:Fallback xmlns="">
      <p:transition spd="slow" advTm="301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762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/>
              <a:t>2019-2020 Special Ed &amp; CTI Students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77200" cy="4343400"/>
          </a:xfrm>
        </p:spPr>
        <p:txBody>
          <a:bodyPr>
            <a:normAutofit fontScale="92500" lnSpcReduction="10000"/>
          </a:bodyPr>
          <a:lstStyle/>
          <a:p>
            <a:pPr lvl="1">
              <a:buBlip>
                <a:blip r:embed="rId5"/>
              </a:buBlip>
            </a:pPr>
            <a:r>
              <a:rPr lang="en-US" sz="3200" dirty="0" smtClean="0"/>
              <a:t> 433 Special Ed &amp; Alternative HS Students</a:t>
            </a:r>
          </a:p>
          <a:p>
            <a:pPr marL="320040" lvl="1" indent="0">
              <a:buNone/>
            </a:pPr>
            <a:r>
              <a:rPr lang="en-US" sz="3200" dirty="0"/>
              <a:t>	</a:t>
            </a:r>
            <a:r>
              <a:rPr lang="en-US" sz="3200" dirty="0" smtClean="0"/>
              <a:t>- </a:t>
            </a:r>
            <a:r>
              <a:rPr lang="en-US" sz="3200" dirty="0"/>
              <a:t>183 Salt Point Center</a:t>
            </a:r>
            <a:endParaRPr lang="en-US" sz="3200" dirty="0" smtClean="0"/>
          </a:p>
          <a:p>
            <a:pPr marL="320040" lvl="1" indent="0">
              <a:buNone/>
            </a:pPr>
            <a:r>
              <a:rPr lang="en-US" sz="3200" dirty="0"/>
              <a:t>	</a:t>
            </a:r>
            <a:r>
              <a:rPr lang="en-US" sz="3200" dirty="0" smtClean="0"/>
              <a:t>- 135 BETA</a:t>
            </a:r>
          </a:p>
          <a:p>
            <a:pPr marL="320040" lvl="1" indent="0">
              <a:buNone/>
            </a:pPr>
            <a:r>
              <a:rPr lang="en-US" sz="3200" dirty="0"/>
              <a:t>	</a:t>
            </a:r>
            <a:r>
              <a:rPr lang="en-US" sz="3200" dirty="0" smtClean="0"/>
              <a:t>- 115 In-District </a:t>
            </a:r>
          </a:p>
          <a:p>
            <a:pPr marL="320040" lvl="1" indent="0">
              <a:buNone/>
            </a:pPr>
            <a:r>
              <a:rPr lang="en-US" sz="3200" dirty="0"/>
              <a:t>	</a:t>
            </a:r>
          </a:p>
          <a:p>
            <a:pPr lvl="1">
              <a:buBlip>
                <a:blip r:embed="rId5"/>
              </a:buBlip>
            </a:pPr>
            <a:r>
              <a:rPr lang="en-US" sz="3200" dirty="0" smtClean="0"/>
              <a:t> 563 CTI</a:t>
            </a:r>
          </a:p>
          <a:p>
            <a:pPr marL="320040" lvl="1" indent="0">
              <a:buNone/>
            </a:pPr>
            <a:r>
              <a:rPr lang="en-US" sz="3200" dirty="0" smtClean="0"/>
              <a:t>	- </a:t>
            </a:r>
            <a:r>
              <a:rPr lang="en-US" sz="3200" dirty="0"/>
              <a:t>V</a:t>
            </a:r>
            <a:r>
              <a:rPr lang="en-US" sz="3200" dirty="0" smtClean="0"/>
              <a:t>arious programs</a:t>
            </a:r>
          </a:p>
          <a:p>
            <a:pPr marL="320040" lvl="1" indent="0">
              <a:buNone/>
            </a:pPr>
            <a:r>
              <a:rPr lang="en-US" sz="3200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3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765">
        <p14:reveal/>
      </p:transition>
    </mc:Choice>
    <mc:Fallback xmlns="">
      <p:transition spd="slow" advTm="157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Responding to Component Requests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077200" cy="4572000"/>
          </a:xfrm>
        </p:spPr>
        <p:txBody>
          <a:bodyPr>
            <a:normAutofit fontScale="92500" lnSpcReduction="10000"/>
          </a:bodyPr>
          <a:lstStyle/>
          <a:p>
            <a:pPr lvl="1">
              <a:buBlip>
                <a:blip r:embed="rId5"/>
              </a:buBlip>
            </a:pPr>
            <a:r>
              <a:rPr lang="en-US" sz="3200" dirty="0" smtClean="0"/>
              <a:t> SIFE </a:t>
            </a:r>
            <a:r>
              <a:rPr lang="en-US" sz="3200" dirty="0"/>
              <a:t>- Students with Interrupted </a:t>
            </a:r>
            <a:r>
              <a:rPr lang="en-US" sz="3200" dirty="0" smtClean="0"/>
              <a:t>Formal  </a:t>
            </a:r>
          </a:p>
          <a:p>
            <a:pPr marL="320040" lvl="1" indent="0">
              <a:buNone/>
            </a:pPr>
            <a:r>
              <a:rPr lang="en-US" sz="3200" dirty="0"/>
              <a:t> </a:t>
            </a:r>
            <a:r>
              <a:rPr lang="en-US" sz="3200" dirty="0" smtClean="0"/>
              <a:t>   Education</a:t>
            </a:r>
          </a:p>
          <a:p>
            <a:pPr marL="320040" lvl="1" indent="0">
              <a:buNone/>
            </a:pPr>
            <a:endParaRPr lang="en-US" sz="1200" dirty="0" smtClean="0"/>
          </a:p>
          <a:p>
            <a:pPr lvl="1">
              <a:buBlip>
                <a:blip r:embed="rId5"/>
              </a:buBlip>
            </a:pPr>
            <a:r>
              <a:rPr lang="en-US" sz="3200" dirty="0" smtClean="0"/>
              <a:t> Administrator Mentoring</a:t>
            </a:r>
          </a:p>
          <a:p>
            <a:pPr marL="320040" lvl="1" indent="0">
              <a:buNone/>
            </a:pPr>
            <a:endParaRPr lang="en-US" sz="1300" dirty="0" smtClean="0"/>
          </a:p>
          <a:p>
            <a:pPr lvl="1">
              <a:buBlip>
                <a:blip r:embed="rId5"/>
              </a:buBlip>
            </a:pPr>
            <a:r>
              <a:rPr lang="en-US" sz="3200" dirty="0" smtClean="0"/>
              <a:t> Bard </a:t>
            </a:r>
            <a:r>
              <a:rPr lang="en-US" sz="3200" dirty="0"/>
              <a:t>Early </a:t>
            </a:r>
            <a:r>
              <a:rPr lang="en-US" sz="3200" dirty="0" smtClean="0"/>
              <a:t>College</a:t>
            </a:r>
          </a:p>
          <a:p>
            <a:pPr marL="320040" lvl="1" indent="0">
              <a:buNone/>
            </a:pPr>
            <a:endParaRPr lang="en-US" sz="1300" dirty="0"/>
          </a:p>
          <a:p>
            <a:pPr lvl="1">
              <a:buBlip>
                <a:blip r:embed="rId5"/>
              </a:buBlip>
            </a:pPr>
            <a:r>
              <a:rPr lang="en-US" sz="3200" dirty="0" smtClean="0"/>
              <a:t> Career </a:t>
            </a:r>
            <a:r>
              <a:rPr lang="en-US" sz="3200" dirty="0"/>
              <a:t>and Technical Institute New </a:t>
            </a:r>
            <a:r>
              <a:rPr lang="en-US" sz="3200" dirty="0" smtClean="0"/>
              <a:t>Course</a:t>
            </a:r>
          </a:p>
          <a:p>
            <a:pPr marL="320040" lvl="1" indent="0">
              <a:buNone/>
            </a:pPr>
            <a:endParaRPr lang="en-US" sz="1300" dirty="0" smtClean="0"/>
          </a:p>
          <a:p>
            <a:pPr lvl="1">
              <a:buBlip>
                <a:blip r:embed="rId5"/>
              </a:buBlip>
            </a:pPr>
            <a:r>
              <a:rPr lang="en-US" sz="3200" dirty="0" smtClean="0"/>
              <a:t> Behavior Specialists</a:t>
            </a:r>
          </a:p>
          <a:p>
            <a:pPr marL="320040" lvl="1" indent="0">
              <a:buNone/>
            </a:pPr>
            <a:endParaRPr lang="en-US" sz="1300" dirty="0" smtClean="0"/>
          </a:p>
          <a:p>
            <a:pPr lvl="1">
              <a:buBlip>
                <a:blip r:embed="rId5"/>
              </a:buBlip>
            </a:pPr>
            <a:r>
              <a:rPr lang="en-US" sz="3200" dirty="0" smtClean="0"/>
              <a:t> Ramapo </a:t>
            </a:r>
            <a:r>
              <a:rPr lang="en-US" sz="3200" dirty="0"/>
              <a:t>for </a:t>
            </a:r>
            <a:r>
              <a:rPr lang="en-US" sz="3200" dirty="0" smtClean="0"/>
              <a:t>Children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54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17096">
        <p14:reveal/>
      </p:transition>
    </mc:Choice>
    <mc:Fallback xmlns="">
      <p:transition spd="slow" advTm="1170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315200" cy="1066800"/>
          </a:xfrm>
        </p:spPr>
        <p:txBody>
          <a:bodyPr anchor="ctr">
            <a:noAutofit/>
          </a:bodyPr>
          <a:lstStyle/>
          <a:p>
            <a:pPr algn="ctr"/>
            <a:r>
              <a:rPr lang="en-US" sz="4400" b="1" dirty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Key </a:t>
            </a:r>
            <a:r>
              <a:rPr lang="en-US" sz="4400" b="1" dirty="0" smtClean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Dates</a:t>
            </a:r>
            <a:endParaRPr lang="en-US" sz="4400" b="1" dirty="0">
              <a:ln w="10541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1524000"/>
            <a:ext cx="777240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300"/>
              </a:spcAft>
              <a:buClr>
                <a:srgbClr val="0055A4"/>
              </a:buClr>
              <a:buBlip>
                <a:blip r:embed="rId5"/>
              </a:buBlip>
            </a:pPr>
            <a:r>
              <a:rPr lang="en-US" sz="2400" dirty="0">
                <a:solidFill>
                  <a:schemeClr val="tx2"/>
                </a:solidFill>
                <a:ea typeface="Calibri"/>
              </a:rPr>
              <a:t>April 1</a:t>
            </a:r>
            <a:r>
              <a:rPr lang="en-US" sz="2400" dirty="0" smtClean="0">
                <a:solidFill>
                  <a:schemeClr val="tx2"/>
                </a:solidFill>
                <a:ea typeface="Calibri"/>
              </a:rPr>
              <a:t> </a:t>
            </a:r>
            <a:r>
              <a:rPr lang="en-US" sz="2400" dirty="0">
                <a:solidFill>
                  <a:schemeClr val="tx2"/>
                </a:solidFill>
                <a:ea typeface="Calibri"/>
              </a:rPr>
              <a:t>– Annual </a:t>
            </a:r>
            <a:r>
              <a:rPr lang="en-US" sz="2400" dirty="0" smtClean="0">
                <a:solidFill>
                  <a:schemeClr val="tx2"/>
                </a:solidFill>
                <a:ea typeface="Calibri"/>
              </a:rPr>
              <a:t>Meeting</a:t>
            </a: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300"/>
              </a:spcAft>
              <a:buClr>
                <a:srgbClr val="0055A4"/>
              </a:buClr>
              <a:buBlip>
                <a:blip r:embed="rId5"/>
              </a:buBlip>
            </a:pPr>
            <a:r>
              <a:rPr lang="en-US" sz="2400" dirty="0" smtClean="0">
                <a:solidFill>
                  <a:schemeClr val="tx2"/>
                </a:solidFill>
                <a:ea typeface="Calibri"/>
              </a:rPr>
              <a:t>April 6 – Distribution of 2020-2021 Final Service Request</a:t>
            </a:r>
          </a:p>
          <a:p>
            <a:pPr marR="0" lvl="0">
              <a:spcBef>
                <a:spcPts val="0"/>
              </a:spcBef>
              <a:spcAft>
                <a:spcPts val="300"/>
              </a:spcAft>
              <a:buClr>
                <a:srgbClr val="0055A4"/>
              </a:buClr>
            </a:pPr>
            <a:endParaRPr lang="en-US" sz="2400" dirty="0" smtClean="0">
              <a:solidFill>
                <a:schemeClr val="tx2"/>
              </a:solidFill>
              <a:ea typeface="Calibri"/>
            </a:endParaRPr>
          </a:p>
          <a:p>
            <a:pPr marL="342900" marR="0" lvl="0" indent="-342900">
              <a:spcBef>
                <a:spcPts val="0"/>
              </a:spcBef>
              <a:spcAft>
                <a:spcPts val="300"/>
              </a:spcAft>
              <a:buClr>
                <a:srgbClr val="0055A4"/>
              </a:buClr>
              <a:buBlip>
                <a:blip r:embed="rId5"/>
              </a:buBlip>
            </a:pPr>
            <a:r>
              <a:rPr lang="en-US" sz="2400" dirty="0" smtClean="0">
                <a:solidFill>
                  <a:schemeClr val="tx2"/>
                </a:solidFill>
                <a:ea typeface="Calibri"/>
              </a:rPr>
              <a:t>April 28 </a:t>
            </a:r>
            <a:r>
              <a:rPr lang="en-US" sz="2400" dirty="0">
                <a:solidFill>
                  <a:schemeClr val="tx2"/>
                </a:solidFill>
                <a:ea typeface="Calibri"/>
              </a:rPr>
              <a:t>– Component Boards of Education vote on Administrative Budget and BOCES Board members</a:t>
            </a: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300"/>
              </a:spcAft>
              <a:buClr>
                <a:srgbClr val="0055A4"/>
              </a:buClr>
              <a:buBlip>
                <a:blip r:embed="rId5"/>
              </a:buBlip>
            </a:pPr>
            <a:r>
              <a:rPr lang="en-US" sz="2400" dirty="0">
                <a:solidFill>
                  <a:schemeClr val="tx2"/>
                </a:solidFill>
                <a:ea typeface="Calibri"/>
              </a:rPr>
              <a:t>May </a:t>
            </a:r>
            <a:r>
              <a:rPr lang="en-US" sz="2400" dirty="0" smtClean="0">
                <a:solidFill>
                  <a:schemeClr val="tx2"/>
                </a:solidFill>
                <a:ea typeface="Calibri"/>
              </a:rPr>
              <a:t>18 </a:t>
            </a:r>
            <a:r>
              <a:rPr lang="en-US" sz="2400" dirty="0">
                <a:solidFill>
                  <a:schemeClr val="tx2"/>
                </a:solidFill>
                <a:ea typeface="Calibri"/>
              </a:rPr>
              <a:t>– Final Service Requests due to BOCES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5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216">
        <p14:reveal/>
      </p:transition>
    </mc:Choice>
    <mc:Fallback xmlns="">
      <p:transition spd="slow" advTm="302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800" y="2514600"/>
            <a:ext cx="5486400" cy="324154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09600" y="762000"/>
            <a:ext cx="7924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Any questions should be emailed to </a:t>
            </a:r>
            <a:r>
              <a:rPr lang="en-US" sz="4000" b="1" dirty="0" smtClean="0"/>
              <a:t>matthew.metzger@dcboces.org</a:t>
            </a:r>
            <a:endParaRPr lang="en-US" sz="4000" b="1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2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8229">
        <p14:reveal/>
      </p:transition>
    </mc:Choice>
    <mc:Fallback xmlns="">
      <p:transition spd="slow" advTm="382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14400" y="462444"/>
            <a:ext cx="7315200" cy="3353320"/>
            <a:chOff x="914400" y="661305"/>
            <a:chExt cx="7315200" cy="3353320"/>
          </a:xfrm>
        </p:grpSpPr>
        <p:sp>
          <p:nvSpPr>
            <p:cNvPr id="4" name="TextBox 3"/>
            <p:cNvSpPr txBox="1"/>
            <p:nvPr/>
          </p:nvSpPr>
          <p:spPr>
            <a:xfrm>
              <a:off x="914400" y="661305"/>
              <a:ext cx="7315200" cy="2223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en-US" sz="3400" b="1" dirty="0"/>
                <a:t>Dutchess BOCES BOARD OF TRUSTEES</a:t>
              </a:r>
            </a:p>
            <a:p>
              <a:pPr algn="ctr"/>
              <a:endParaRPr lang="en-US" dirty="0" smtClean="0">
                <a:solidFill>
                  <a:srgbClr val="0055A4"/>
                </a:solidFill>
              </a:endParaRPr>
            </a:p>
            <a:p>
              <a:pPr algn="ctr"/>
              <a:r>
                <a:rPr lang="en-US" dirty="0" smtClean="0">
                  <a:solidFill>
                    <a:srgbClr val="0055A4"/>
                  </a:solidFill>
                </a:rPr>
                <a:t>Edward </a:t>
              </a:r>
              <a:r>
                <a:rPr lang="en-US" dirty="0">
                  <a:solidFill>
                    <a:srgbClr val="0055A4"/>
                  </a:solidFill>
                </a:rPr>
                <a:t>L. McCormick</a:t>
              </a:r>
            </a:p>
            <a:p>
              <a:pPr algn="ctr"/>
              <a:r>
                <a:rPr lang="en-US" i="1" dirty="0"/>
                <a:t>President</a:t>
              </a:r>
            </a:p>
            <a:p>
              <a:pPr algn="ctr"/>
              <a:endParaRPr lang="en-US" sz="1200" dirty="0"/>
            </a:p>
            <a:p>
              <a:pPr algn="ctr"/>
              <a:r>
                <a:rPr lang="en-US" dirty="0">
                  <a:solidFill>
                    <a:srgbClr val="0055A4"/>
                  </a:solidFill>
                </a:rPr>
                <a:t>Michael Riehl</a:t>
              </a:r>
            </a:p>
            <a:p>
              <a:pPr algn="ctr"/>
              <a:r>
                <a:rPr lang="en-US" i="1" dirty="0"/>
                <a:t>Vice President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85900" y="2702038"/>
              <a:ext cx="3048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5A4"/>
                  </a:solidFill>
                </a:rPr>
                <a:t>Ralph Chiumento, Jr.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238500" y="3183628"/>
              <a:ext cx="2667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200" dirty="0">
                <a:solidFill>
                  <a:srgbClr val="0055A4"/>
                </a:solidFill>
              </a:endParaRPr>
            </a:p>
            <a:p>
              <a:pPr algn="ctr"/>
              <a:r>
                <a:rPr lang="en-US" dirty="0">
                  <a:solidFill>
                    <a:srgbClr val="0055A4"/>
                  </a:solidFill>
                </a:rPr>
                <a:t>Nancy </a:t>
              </a:r>
              <a:r>
                <a:rPr lang="en-US" dirty="0" smtClean="0">
                  <a:solidFill>
                    <a:srgbClr val="0055A4"/>
                  </a:solidFill>
                </a:rPr>
                <a:t>Melilli</a:t>
              </a:r>
              <a:endParaRPr lang="en-US" dirty="0">
                <a:solidFill>
                  <a:srgbClr val="0055A4"/>
                </a:solidFill>
              </a:endParaRPr>
            </a:p>
            <a:p>
              <a:pPr algn="ctr"/>
              <a:r>
                <a:rPr lang="en-US" i="1" dirty="0"/>
                <a:t>Clerk of the Board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43000" y="4295975"/>
            <a:ext cx="7239000" cy="166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2800" dirty="0">
                <a:latin typeface="+mj-lt"/>
              </a:rPr>
              <a:t>ADMINISTRATION</a:t>
            </a:r>
          </a:p>
          <a:p>
            <a:pPr algn="ctr"/>
            <a:r>
              <a:rPr lang="en-US" dirty="0">
                <a:solidFill>
                  <a:srgbClr val="0055A4"/>
                </a:solidFill>
              </a:rPr>
              <a:t>Richard M. Hooley, Ed.D.</a:t>
            </a:r>
            <a:r>
              <a:rPr lang="en-US" dirty="0"/>
              <a:t>,  </a:t>
            </a:r>
            <a:r>
              <a:rPr lang="en-US" i="1" dirty="0"/>
              <a:t>District Superintendent</a:t>
            </a:r>
          </a:p>
          <a:p>
            <a:pPr algn="ctr"/>
            <a:r>
              <a:rPr lang="en-US" dirty="0">
                <a:solidFill>
                  <a:srgbClr val="0055A4"/>
                </a:solidFill>
              </a:rPr>
              <a:t>Cora Stempel</a:t>
            </a:r>
            <a:r>
              <a:rPr lang="en-US" dirty="0"/>
              <a:t>, </a:t>
            </a:r>
            <a:r>
              <a:rPr lang="en-US" i="1" dirty="0"/>
              <a:t>Deputy Superintendent</a:t>
            </a:r>
          </a:p>
          <a:p>
            <a:pPr algn="ctr"/>
            <a:r>
              <a:rPr lang="en-US" dirty="0" smtClean="0">
                <a:solidFill>
                  <a:srgbClr val="0055A4"/>
                </a:solidFill>
              </a:rPr>
              <a:t>Norah Merritt, Ph.D.</a:t>
            </a:r>
            <a:r>
              <a:rPr lang="en-US" dirty="0" smtClean="0"/>
              <a:t>, </a:t>
            </a:r>
            <a:r>
              <a:rPr lang="en-US" i="1" dirty="0"/>
              <a:t>Executive Director for Human </a:t>
            </a:r>
            <a:r>
              <a:rPr lang="en-US" i="1" dirty="0" smtClean="0"/>
              <a:t>Resources</a:t>
            </a:r>
          </a:p>
          <a:p>
            <a:pPr algn="ctr"/>
            <a:r>
              <a:rPr lang="en-US" dirty="0">
                <a:solidFill>
                  <a:srgbClr val="0055A4"/>
                </a:solidFill>
              </a:rPr>
              <a:t>Matthew Metzger, </a:t>
            </a:r>
            <a:r>
              <a:rPr lang="en-US" i="1" dirty="0"/>
              <a:t>School Business </a:t>
            </a:r>
            <a:r>
              <a:rPr lang="en-US" i="1" dirty="0" smtClean="0"/>
              <a:t>Official</a:t>
            </a:r>
            <a:endParaRPr lang="en-US" i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753100" y="2504556"/>
            <a:ext cx="1866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55A4"/>
                </a:solidFill>
              </a:rPr>
              <a:t>Rick Keller-Coffey</a:t>
            </a:r>
          </a:p>
          <a:p>
            <a:r>
              <a:rPr lang="en-US" dirty="0" smtClean="0">
                <a:solidFill>
                  <a:srgbClr val="0055A4"/>
                </a:solidFill>
              </a:rPr>
              <a:t>Robert </a:t>
            </a:r>
            <a:r>
              <a:rPr lang="en-US" dirty="0">
                <a:solidFill>
                  <a:srgbClr val="0055A4"/>
                </a:solidFill>
              </a:rPr>
              <a:t>Rubin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0581" y="2774256"/>
            <a:ext cx="1882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55A4"/>
                </a:solidFill>
              </a:rPr>
              <a:t>Thomas Hurley</a:t>
            </a:r>
            <a:endParaRPr lang="en-US" dirty="0"/>
          </a:p>
        </p:txBody>
      </p:sp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4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5596">
        <p14:reveal/>
      </p:transition>
    </mc:Choice>
    <mc:Fallback xmlns="">
      <p:transition spd="slow" advTm="355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13326"/>
            <a:ext cx="8686800" cy="72967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/>
            </a:r>
            <a:br>
              <a:rPr lang="en-US" sz="4000" dirty="0"/>
            </a:br>
            <a:r>
              <a:rPr lang="en-US" sz="4400" b="1" dirty="0"/>
              <a:t>BOCES Financial </a:t>
            </a:r>
            <a:r>
              <a:rPr lang="en-US" sz="4400" b="1" dirty="0" smtClean="0"/>
              <a:t>Structure &amp; Process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153400" cy="4984314"/>
          </a:xfrm>
        </p:spPr>
        <p:txBody>
          <a:bodyPr>
            <a:normAutofit fontScale="92500"/>
          </a:bodyPr>
          <a:lstStyle/>
          <a:p>
            <a:pPr lvl="1">
              <a:lnSpc>
                <a:spcPct val="120000"/>
              </a:lnSpc>
              <a:spcBef>
                <a:spcPts val="0"/>
              </a:spcBef>
              <a:buBlip>
                <a:blip r:embed="rId5"/>
              </a:buBlip>
            </a:pPr>
            <a:r>
              <a:rPr lang="en-US" sz="3200" dirty="0" smtClean="0"/>
              <a:t> 3 Major Budget Categories:</a:t>
            </a:r>
          </a:p>
          <a:p>
            <a:pPr marL="32004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 smtClean="0"/>
              <a:t>	- Programs &amp; Services </a:t>
            </a:r>
          </a:p>
          <a:p>
            <a:pPr marL="32004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/>
              <a:t> </a:t>
            </a:r>
            <a:r>
              <a:rPr lang="en-US" sz="3200" dirty="0" smtClean="0"/>
              <a:t>  	- Capital &amp; Rentals </a:t>
            </a:r>
          </a:p>
          <a:p>
            <a:pPr marL="32004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 smtClean="0"/>
              <a:t>	- Administrative, including all BOCES retiree </a:t>
            </a:r>
          </a:p>
          <a:p>
            <a:pPr marL="32004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 smtClean="0"/>
              <a:t>         health</a:t>
            </a:r>
          </a:p>
          <a:p>
            <a:pPr marL="32004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1800" dirty="0"/>
          </a:p>
          <a:p>
            <a:pPr lvl="1">
              <a:lnSpc>
                <a:spcPct val="120000"/>
              </a:lnSpc>
              <a:spcBef>
                <a:spcPts val="0"/>
              </a:spcBef>
              <a:buBlip>
                <a:blip r:embed="rId5"/>
              </a:buBlip>
            </a:pPr>
            <a:r>
              <a:rPr lang="en-US" sz="3200" dirty="0" smtClean="0"/>
              <a:t> No Fund Balance -&gt; Return </a:t>
            </a:r>
            <a:r>
              <a:rPr lang="en-US" sz="3200" dirty="0"/>
              <a:t>of </a:t>
            </a:r>
            <a:r>
              <a:rPr lang="en-US" sz="3200" dirty="0" smtClean="0"/>
              <a:t>Surplus</a:t>
            </a:r>
          </a:p>
          <a:p>
            <a:pPr marL="32004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1800" dirty="0"/>
          </a:p>
          <a:p>
            <a:pPr lvl="1">
              <a:lnSpc>
                <a:spcPct val="120000"/>
              </a:lnSpc>
              <a:spcBef>
                <a:spcPts val="0"/>
              </a:spcBef>
              <a:buBlip>
                <a:blip r:embed="rId5"/>
              </a:buBlip>
            </a:pPr>
            <a:r>
              <a:rPr lang="en-US" sz="3200" dirty="0" smtClean="0"/>
              <a:t> BOCES State Aid</a:t>
            </a:r>
          </a:p>
          <a:p>
            <a:pPr marL="32004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1766">
        <p14:reveal/>
      </p:transition>
    </mc:Choice>
    <mc:Fallback xmlns="">
      <p:transition spd="slow" advTm="1017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2927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0898" y="205210"/>
            <a:ext cx="7543800" cy="9144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Surplus and State Aid Paid </a:t>
            </a:r>
            <a:endParaRPr lang="en-US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219200"/>
            <a:ext cx="8305800" cy="492402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0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4707">
        <p14:reveal/>
      </p:transition>
    </mc:Choice>
    <mc:Fallback xmlns="">
      <p:transition spd="slow" advTm="547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0898" y="205210"/>
            <a:ext cx="7543800" cy="9144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Historical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95399"/>
            <a:ext cx="7543800" cy="4908115"/>
          </a:xfrm>
        </p:spPr>
        <p:txBody>
          <a:bodyPr>
            <a:normAutofit/>
          </a:bodyPr>
          <a:lstStyle/>
          <a:p>
            <a:pPr>
              <a:buBlip>
                <a:blip r:embed="rId5"/>
              </a:buBlip>
            </a:pPr>
            <a:r>
              <a:rPr lang="en-US" sz="2800" dirty="0" smtClean="0"/>
              <a:t>Partnered with districts throughout the Tax Cap era by limiting BOCES annual service rate increases to 2% or less per year.</a:t>
            </a:r>
          </a:p>
          <a:p>
            <a:pPr marL="0" indent="0">
              <a:buNone/>
            </a:pPr>
            <a:endParaRPr lang="en-US" sz="1200" dirty="0" smtClean="0"/>
          </a:p>
          <a:p>
            <a:pPr>
              <a:buBlip>
                <a:blip r:embed="rId5"/>
              </a:buBlip>
            </a:pPr>
            <a:r>
              <a:rPr lang="en-US" sz="2800" dirty="0" smtClean="0"/>
              <a:t>Worked with BOCES labor unions and 3rd party vendors to prudently manage controllable costs.</a:t>
            </a:r>
          </a:p>
          <a:p>
            <a:pPr marL="0" indent="0">
              <a:buNone/>
            </a:pPr>
            <a:endParaRPr lang="en-US" sz="1200" dirty="0" smtClean="0"/>
          </a:p>
          <a:p>
            <a:pPr>
              <a:buBlip>
                <a:blip r:embed="rId5"/>
              </a:buBlip>
            </a:pPr>
            <a:r>
              <a:rPr lang="en-US" sz="2800" dirty="0" smtClean="0"/>
              <a:t>Collaborated with school districts to create high quality, innovative programs and services to meet their evolving needs.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7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966">
        <p14:reveal/>
      </p:transition>
    </mc:Choice>
    <mc:Fallback xmlns="">
      <p:transition spd="slow" advTm="579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0898" y="205210"/>
            <a:ext cx="7543800" cy="9144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Challenges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4802" y="1134850"/>
            <a:ext cx="7543800" cy="4908115"/>
          </a:xfrm>
        </p:spPr>
        <p:txBody>
          <a:bodyPr>
            <a:normAutofit/>
          </a:bodyPr>
          <a:lstStyle/>
          <a:p>
            <a:pPr>
              <a:buBlip>
                <a:blip r:embed="rId5"/>
              </a:buBlip>
            </a:pPr>
            <a:r>
              <a:rPr lang="en-US" sz="2800" dirty="0" smtClean="0"/>
              <a:t>By </a:t>
            </a:r>
            <a:r>
              <a:rPr lang="en-US" sz="2800" dirty="0"/>
              <a:t>law, BOCES Retiree Health Insurance Cost must be paid through the Administrative Budget</a:t>
            </a:r>
            <a:r>
              <a:rPr lang="en-US" sz="2800" dirty="0" smtClean="0"/>
              <a:t>.</a:t>
            </a:r>
          </a:p>
          <a:p>
            <a:pPr marL="0" indent="0">
              <a:buNone/>
            </a:pPr>
            <a:endParaRPr lang="en-US" sz="1700" dirty="0"/>
          </a:p>
          <a:p>
            <a:pPr>
              <a:buBlip>
                <a:blip r:embed="rId5"/>
              </a:buBlip>
            </a:pPr>
            <a:r>
              <a:rPr lang="en-US" sz="2800" dirty="0" smtClean="0"/>
              <a:t>Nearly </a:t>
            </a:r>
            <a:r>
              <a:rPr lang="en-US" sz="2800" dirty="0"/>
              <a:t>70% of the Administrative Budget is Retiree Health Insurance costs</a:t>
            </a:r>
            <a:r>
              <a:rPr lang="en-US" sz="2800" dirty="0" smtClean="0"/>
              <a:t>.</a:t>
            </a:r>
          </a:p>
          <a:p>
            <a:pPr marL="0" indent="0">
              <a:buNone/>
            </a:pPr>
            <a:endParaRPr lang="en-US" sz="1700" dirty="0" smtClean="0"/>
          </a:p>
          <a:p>
            <a:pPr>
              <a:buBlip>
                <a:blip r:embed="rId5"/>
              </a:buBlip>
            </a:pPr>
            <a:r>
              <a:rPr lang="en-US" sz="2800" dirty="0"/>
              <a:t>Health Insurance </a:t>
            </a:r>
            <a:r>
              <a:rPr lang="en-US" sz="2800" dirty="0" smtClean="0"/>
              <a:t>Premium increases have exceeded 7</a:t>
            </a:r>
            <a:r>
              <a:rPr lang="en-US" sz="2800" dirty="0"/>
              <a:t>% on average over the last 7 </a:t>
            </a:r>
            <a:r>
              <a:rPr lang="en-US" sz="2800" dirty="0" smtClean="0"/>
              <a:t>years.</a:t>
            </a:r>
            <a:endParaRPr lang="en-US" sz="28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81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351">
        <p14:reveal/>
      </p:transition>
    </mc:Choice>
    <mc:Fallback xmlns="">
      <p:transition spd="slow" advTm="573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990600"/>
            <a:ext cx="8310548" cy="480060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5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43797">
        <p14:reveal/>
      </p:transition>
    </mc:Choice>
    <mc:Fallback xmlns="">
      <p:transition spd="slow" advTm="1437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488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762000"/>
            <a:ext cx="8255540" cy="5216583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90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9798">
        <p14:reveal/>
      </p:transition>
    </mc:Choice>
    <mc:Fallback xmlns="">
      <p:transition spd="slow" advTm="497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0898" y="205210"/>
            <a:ext cx="7543800" cy="9144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Mitigation Efforts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873" y="1600200"/>
            <a:ext cx="7638898" cy="4356093"/>
          </a:xfrm>
        </p:spPr>
        <p:txBody>
          <a:bodyPr>
            <a:normAutofit lnSpcReduction="10000"/>
          </a:bodyPr>
          <a:lstStyle/>
          <a:p>
            <a:pPr>
              <a:buBlip>
                <a:blip r:embed="rId5"/>
              </a:buBlip>
            </a:pPr>
            <a:r>
              <a:rPr lang="en-US" sz="2800" dirty="0"/>
              <a:t>H</a:t>
            </a:r>
            <a:r>
              <a:rPr lang="en-US" sz="2800" dirty="0" smtClean="0"/>
              <a:t>elped </a:t>
            </a:r>
            <a:r>
              <a:rPr lang="en-US" sz="2800" dirty="0"/>
              <a:t>offset c</a:t>
            </a:r>
            <a:r>
              <a:rPr lang="en-US" sz="2800" dirty="0" smtClean="0"/>
              <a:t>omponent district Administrative Budget charges by assessing each COSER a Retiree Health charge based on % </a:t>
            </a:r>
            <a:r>
              <a:rPr lang="en-US" sz="2800" dirty="0"/>
              <a:t>of </a:t>
            </a:r>
            <a:r>
              <a:rPr lang="en-US" sz="2800" dirty="0" smtClean="0"/>
              <a:t>payroll.</a:t>
            </a:r>
            <a:endParaRPr lang="en-US" sz="2800" dirty="0"/>
          </a:p>
          <a:p>
            <a:pPr marL="0" indent="0">
              <a:buNone/>
            </a:pPr>
            <a:endParaRPr lang="en-US" sz="1300" dirty="0"/>
          </a:p>
          <a:p>
            <a:pPr>
              <a:buBlip>
                <a:blip r:embed="rId5"/>
              </a:buBlip>
            </a:pPr>
            <a:r>
              <a:rPr lang="en-US" sz="2800" dirty="0" smtClean="0"/>
              <a:t>Utilized funds in the Retiree Health accrual to help balance COSER’s that saw expenditures outpace rates.</a:t>
            </a:r>
          </a:p>
          <a:p>
            <a:pPr marL="0" indent="0">
              <a:buNone/>
            </a:pPr>
            <a:endParaRPr lang="en-US" sz="1200" dirty="0" smtClean="0"/>
          </a:p>
          <a:p>
            <a:pPr>
              <a:buBlip>
                <a:blip r:embed="rId5"/>
              </a:buBlip>
            </a:pPr>
            <a:r>
              <a:rPr lang="en-US" sz="2800" dirty="0" smtClean="0"/>
              <a:t>Worked to develop and grow programs and services to create additional revenue sources and help offset overall costs.</a:t>
            </a:r>
          </a:p>
          <a:p>
            <a:pPr marL="0" indent="0">
              <a:buNone/>
            </a:pPr>
            <a:endParaRPr lang="en-US" sz="1200" dirty="0" smtClean="0"/>
          </a:p>
          <a:p>
            <a:pPr>
              <a:buBlip>
                <a:blip r:embed="rId5"/>
              </a:buBlip>
            </a:pP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3DD2-3E27-46EA-AD60-C49FE137EB4F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2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5906">
        <p14:reveal/>
      </p:transition>
    </mc:Choice>
    <mc:Fallback xmlns="">
      <p:transition spd="slow" advTm="459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8686</TotalTime>
  <Words>656</Words>
  <Application>Microsoft Office PowerPoint</Application>
  <PresentationFormat>On-screen Show (4:3)</PresentationFormat>
  <Paragraphs>222</Paragraphs>
  <Slides>19</Slides>
  <Notes>16</Notes>
  <HiddenSlides>0</HiddenSlides>
  <MMClips>19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Garnet</vt:lpstr>
      <vt:lpstr>NewsPrint</vt:lpstr>
      <vt:lpstr>Worksheet</vt:lpstr>
      <vt:lpstr>PowerPoint Presentation</vt:lpstr>
      <vt:lpstr>PowerPoint Presentation</vt:lpstr>
      <vt:lpstr>  BOCES Financial Structure &amp; Process</vt:lpstr>
      <vt:lpstr>Surplus and State Aid Paid </vt:lpstr>
      <vt:lpstr>Historical Overview</vt:lpstr>
      <vt:lpstr>Challenges</vt:lpstr>
      <vt:lpstr>PowerPoint Presentation</vt:lpstr>
      <vt:lpstr>PowerPoint Presentation</vt:lpstr>
      <vt:lpstr>Mitigation Efforts</vt:lpstr>
      <vt:lpstr>Future Actions  </vt:lpstr>
      <vt:lpstr>Administrative &amp; Capital Budgets</vt:lpstr>
      <vt:lpstr>Total Administrative &amp; Capital</vt:lpstr>
      <vt:lpstr>PowerPoint Presentation</vt:lpstr>
      <vt:lpstr>Administrative &amp; Capital Billings</vt:lpstr>
      <vt:lpstr>PowerPoint Presentation</vt:lpstr>
      <vt:lpstr>2019-2020 Special Ed &amp; CTI Students</vt:lpstr>
      <vt:lpstr>Responding to Component Requests </vt:lpstr>
      <vt:lpstr>Key Dates</vt:lpstr>
      <vt:lpstr>PowerPoint Presentation</vt:lpstr>
    </vt:vector>
  </TitlesOfParts>
  <Company>DCBOCES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Celia White</dc:creator>
  <cp:lastModifiedBy>Matthew Metzger</cp:lastModifiedBy>
  <cp:revision>569</cp:revision>
  <cp:lastPrinted>2020-04-01T16:21:31Z</cp:lastPrinted>
  <dcterms:created xsi:type="dcterms:W3CDTF">2013-03-27T15:31:54Z</dcterms:created>
  <dcterms:modified xsi:type="dcterms:W3CDTF">2020-04-01T16:26:29Z</dcterms:modified>
</cp:coreProperties>
</file>